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0" r:id="rId1"/>
  </p:sldMasterIdLst>
  <p:notesMasterIdLst>
    <p:notesMasterId r:id="rId28"/>
  </p:notesMasterIdLst>
  <p:handoutMasterIdLst>
    <p:handoutMasterId r:id="rId29"/>
  </p:handoutMasterIdLst>
  <p:sldIdLst>
    <p:sldId id="256" r:id="rId2"/>
    <p:sldId id="257" r:id="rId3"/>
    <p:sldId id="279" r:id="rId4"/>
    <p:sldId id="258" r:id="rId5"/>
    <p:sldId id="275" r:id="rId6"/>
    <p:sldId id="276" r:id="rId7"/>
    <p:sldId id="277" r:id="rId8"/>
    <p:sldId id="282" r:id="rId9"/>
    <p:sldId id="283" r:id="rId10"/>
    <p:sldId id="278" r:id="rId11"/>
    <p:sldId id="280" r:id="rId12"/>
    <p:sldId id="284" r:id="rId13"/>
    <p:sldId id="285" r:id="rId14"/>
    <p:sldId id="286" r:id="rId15"/>
    <p:sldId id="281" r:id="rId16"/>
    <p:sldId id="287" r:id="rId17"/>
    <p:sldId id="266" r:id="rId18"/>
    <p:sldId id="289" r:id="rId19"/>
    <p:sldId id="290" r:id="rId20"/>
    <p:sldId id="294" r:id="rId21"/>
    <p:sldId id="296" r:id="rId22"/>
    <p:sldId id="291" r:id="rId23"/>
    <p:sldId id="292" r:id="rId24"/>
    <p:sldId id="293" r:id="rId25"/>
    <p:sldId id="295" r:id="rId26"/>
    <p:sldId id="27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CCFF66"/>
    <a:srgbClr val="00A44A"/>
    <a:srgbClr val="EF216F"/>
    <a:srgbClr val="8A27A9"/>
    <a:srgbClr val="CF0F58"/>
    <a:srgbClr val="53D2FF"/>
    <a:srgbClr val="66CCFF"/>
    <a:srgbClr val="F6BE98"/>
    <a:srgbClr val="F141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84" autoAdjust="0"/>
    <p:restoredTop sz="94660"/>
  </p:normalViewPr>
  <p:slideViewPr>
    <p:cSldViewPr snapToGrid="0">
      <p:cViewPr varScale="1">
        <p:scale>
          <a:sx n="71" d="100"/>
          <a:sy n="71" d="100"/>
        </p:scale>
        <p:origin x="70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S"/>
              <a:t>GOBIERNO AUTÓNOMO DESCENTRALIZADO DEL CANTÓN GUALAQUIZA </a:t>
            </a:r>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F27B07-062A-44FF-B0E9-9E89D4AED4A0}" type="datetimeFigureOut">
              <a:rPr lang="es-EC" smtClean="0"/>
              <a:t>27/4/2023</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4D8954-BFFE-4F1D-BA02-18DFE1ADE617}" type="slidenum">
              <a:rPr lang="es-EC" smtClean="0"/>
              <a:t>‹Nº›</a:t>
            </a:fld>
            <a:endParaRPr lang="es-EC"/>
          </a:p>
        </p:txBody>
      </p:sp>
    </p:spTree>
    <p:extLst>
      <p:ext uri="{BB962C8B-B14F-4D97-AF65-F5344CB8AC3E}">
        <p14:creationId xmlns:p14="http://schemas.microsoft.com/office/powerpoint/2010/main" val="62424015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S"/>
              <a:t>GOBIERNO AUTÓNOMO DESCENTRALIZADO DEL CANTÓN GUALAQUIZA </a:t>
            </a:r>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76D882-455F-454C-A039-8DD5E244AC6B}" type="datetimeFigureOut">
              <a:rPr lang="es-EC" smtClean="0"/>
              <a:t>27/4/2023</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19F9F-4D97-474E-98D9-1EAB418893F1}" type="slidenum">
              <a:rPr lang="es-EC" smtClean="0"/>
              <a:t>‹Nº›</a:t>
            </a:fld>
            <a:endParaRPr lang="es-EC"/>
          </a:p>
        </p:txBody>
      </p:sp>
    </p:spTree>
    <p:extLst>
      <p:ext uri="{BB962C8B-B14F-4D97-AF65-F5344CB8AC3E}">
        <p14:creationId xmlns:p14="http://schemas.microsoft.com/office/powerpoint/2010/main" val="117033013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32819F9F-4D97-474E-98D9-1EAB418893F1}" type="slidenum">
              <a:rPr lang="es-EC" smtClean="0"/>
              <a:t>1</a:t>
            </a:fld>
            <a:endParaRPr lang="es-EC"/>
          </a:p>
        </p:txBody>
      </p:sp>
      <p:sp>
        <p:nvSpPr>
          <p:cNvPr id="5" name="Marcador de encabezado 4"/>
          <p:cNvSpPr>
            <a:spLocks noGrp="1"/>
          </p:cNvSpPr>
          <p:nvPr>
            <p:ph type="hdr" sz="quarter" idx="11"/>
          </p:nvPr>
        </p:nvSpPr>
        <p:spPr/>
        <p:txBody>
          <a:bodyPr/>
          <a:lstStyle/>
          <a:p>
            <a:r>
              <a:rPr lang="es-ES"/>
              <a:t>GOBIERNO AUTÓNOMO DESCENTRALIZADO DEL CANTÓN GUALAQUIZA </a:t>
            </a:r>
            <a:endParaRPr lang="es-EC"/>
          </a:p>
        </p:txBody>
      </p:sp>
    </p:spTree>
    <p:extLst>
      <p:ext uri="{BB962C8B-B14F-4D97-AF65-F5344CB8AC3E}">
        <p14:creationId xmlns:p14="http://schemas.microsoft.com/office/powerpoint/2010/main" val="4049651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739515AE-3046-4111-9C25-35B3902E9CFC}" type="datetime1">
              <a:rPr lang="en-US" smtClean="0"/>
              <a:t>4/27/2023</a:t>
            </a:fld>
            <a:endParaRPr lang="en-US" dirty="0"/>
          </a:p>
        </p:txBody>
      </p:sp>
      <p:sp>
        <p:nvSpPr>
          <p:cNvPr id="5" name="Marcador de pie de página 4"/>
          <p:cNvSpPr>
            <a:spLocks noGrp="1"/>
          </p:cNvSpPr>
          <p:nvPr>
            <p:ph type="ftr" sz="quarter" idx="11"/>
          </p:nvPr>
        </p:nvSpPr>
        <p:spPr/>
        <p:txBody>
          <a:bodyPr/>
          <a:lstStyle/>
          <a:p>
            <a:r>
              <a:rPr lang="en-US" dirty="0"/>
              <a:t>
              </a:t>
            </a:r>
          </a:p>
        </p:txBody>
      </p:sp>
      <p:sp>
        <p:nvSpPr>
          <p:cNvPr id="6" name="Marcador de número de diapositiva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002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D31305F-BA5B-4A07-865F-0DBD9FE020A7}" type="datetime1">
              <a:rPr lang="en-US" smtClean="0"/>
              <a:t>4/27/2023</a:t>
            </a:fld>
            <a:endParaRPr lang="en-US" dirty="0"/>
          </a:p>
        </p:txBody>
      </p:sp>
      <p:sp>
        <p:nvSpPr>
          <p:cNvPr id="5" name="Marcador de pie de página 4"/>
          <p:cNvSpPr>
            <a:spLocks noGrp="1"/>
          </p:cNvSpPr>
          <p:nvPr>
            <p:ph type="ftr" sz="quarter" idx="11"/>
          </p:nvPr>
        </p:nvSpPr>
        <p:spPr/>
        <p:txBody>
          <a:bodyPr/>
          <a:lstStyle/>
          <a:p>
            <a:r>
              <a:rPr lang="en-US" dirty="0"/>
              <a:t>
              </a:t>
            </a:r>
          </a:p>
        </p:txBody>
      </p:sp>
      <p:sp>
        <p:nvSpPr>
          <p:cNvPr id="6" name="Marcador de número de diapositiva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9935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B46DD250-7256-4B30-88CB-D82339024B32}" type="datetime1">
              <a:rPr lang="en-US" smtClean="0"/>
              <a:t>4/27/2023</a:t>
            </a:fld>
            <a:endParaRPr lang="en-US" dirty="0"/>
          </a:p>
        </p:txBody>
      </p:sp>
      <p:sp>
        <p:nvSpPr>
          <p:cNvPr id="5" name="Marcador de pie de página 4"/>
          <p:cNvSpPr>
            <a:spLocks noGrp="1"/>
          </p:cNvSpPr>
          <p:nvPr>
            <p:ph type="ftr" sz="quarter" idx="11"/>
          </p:nvPr>
        </p:nvSpPr>
        <p:spPr/>
        <p:txBody>
          <a:bodyPr/>
          <a:lstStyle/>
          <a:p>
            <a:r>
              <a:rPr lang="en-US" dirty="0"/>
              <a:t>
              </a:t>
            </a:r>
          </a:p>
        </p:txBody>
      </p:sp>
      <p:sp>
        <p:nvSpPr>
          <p:cNvPr id="6" name="Marcador de número de diapositiva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70992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1CBADBB-E050-4F9D-8B6E-209BBDC2C7A6}" type="datetime1">
              <a:rPr lang="en-US" smtClean="0"/>
              <a:t>4/27/2023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12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308251A-BF6F-459F-B84D-3966564AB63F}" type="datetime1">
              <a:rPr lang="en-US" smtClean="0"/>
              <a:t>4/27/2023</a:t>
            </a:fld>
            <a:endParaRPr lang="en-US" dirty="0"/>
          </a:p>
        </p:txBody>
      </p:sp>
      <p:sp>
        <p:nvSpPr>
          <p:cNvPr id="5" name="Marcador de pie de página 4"/>
          <p:cNvSpPr>
            <a:spLocks noGrp="1"/>
          </p:cNvSpPr>
          <p:nvPr>
            <p:ph type="ftr" sz="quarter" idx="11"/>
          </p:nvPr>
        </p:nvSpPr>
        <p:spPr/>
        <p:txBody>
          <a:bodyPr/>
          <a:lstStyle/>
          <a:p>
            <a:r>
              <a:rPr lang="en-US" dirty="0"/>
              <a:t>
              </a:t>
            </a:r>
          </a:p>
        </p:txBody>
      </p:sp>
      <p:sp>
        <p:nvSpPr>
          <p:cNvPr id="6" name="Marcador de número de diapositiva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8052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1A18244-3067-47AB-AB0F-62BBE8DAF220}" type="datetime1">
              <a:rPr lang="en-US" smtClean="0"/>
              <a:t>4/27/2023</a:t>
            </a:fld>
            <a:endParaRPr lang="en-US" dirty="0"/>
          </a:p>
        </p:txBody>
      </p:sp>
      <p:sp>
        <p:nvSpPr>
          <p:cNvPr id="5" name="Marcador de pie de página 4"/>
          <p:cNvSpPr>
            <a:spLocks noGrp="1"/>
          </p:cNvSpPr>
          <p:nvPr>
            <p:ph type="ftr" sz="quarter" idx="11"/>
          </p:nvPr>
        </p:nvSpPr>
        <p:spPr/>
        <p:txBody>
          <a:bodyPr/>
          <a:lstStyle/>
          <a:p>
            <a:r>
              <a:rPr lang="en-US" dirty="0"/>
              <a:t>
              </a:t>
            </a:r>
          </a:p>
        </p:txBody>
      </p:sp>
      <p:sp>
        <p:nvSpPr>
          <p:cNvPr id="6" name="Marcador de número de diapositiva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2247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683E8F06-AE10-4C35-A134-839E6571B533}" type="datetime1">
              <a:rPr lang="en-US" smtClean="0"/>
              <a:t>4/27/2023</a:t>
            </a:fld>
            <a:endParaRPr lang="en-US" dirty="0"/>
          </a:p>
        </p:txBody>
      </p:sp>
      <p:sp>
        <p:nvSpPr>
          <p:cNvPr id="6" name="Marcador de pie de página 5"/>
          <p:cNvSpPr>
            <a:spLocks noGrp="1"/>
          </p:cNvSpPr>
          <p:nvPr>
            <p:ph type="ftr" sz="quarter" idx="11"/>
          </p:nvPr>
        </p:nvSpPr>
        <p:spPr/>
        <p:txBody>
          <a:bodyPr/>
          <a:lstStyle/>
          <a:p>
            <a:r>
              <a:rPr lang="en-US" dirty="0"/>
              <a:t>
              </a:t>
            </a:r>
          </a:p>
        </p:txBody>
      </p:sp>
      <p:sp>
        <p:nvSpPr>
          <p:cNvPr id="7" name="Marcador de número de diapositiva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3495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A9BEE77C-4249-459E-8A17-37B34B20F365}" type="datetime1">
              <a:rPr lang="en-US" smtClean="0"/>
              <a:t>4/27/2023</a:t>
            </a:fld>
            <a:endParaRPr lang="en-US" dirty="0"/>
          </a:p>
        </p:txBody>
      </p:sp>
      <p:sp>
        <p:nvSpPr>
          <p:cNvPr id="8" name="Marcador de pie de página 7"/>
          <p:cNvSpPr>
            <a:spLocks noGrp="1"/>
          </p:cNvSpPr>
          <p:nvPr>
            <p:ph type="ftr" sz="quarter" idx="11"/>
          </p:nvPr>
        </p:nvSpPr>
        <p:spPr/>
        <p:txBody>
          <a:bodyPr/>
          <a:lstStyle/>
          <a:p>
            <a:r>
              <a:rPr lang="en-US" dirty="0"/>
              <a:t>
              </a:t>
            </a:r>
          </a:p>
        </p:txBody>
      </p:sp>
      <p:sp>
        <p:nvSpPr>
          <p:cNvPr id="9" name="Marcador de número de diapositiva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40884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1675FDF0-64A4-451E-8F6D-7378DDF24198}" type="datetime1">
              <a:rPr lang="en-US" smtClean="0"/>
              <a:t>4/27/2023</a:t>
            </a:fld>
            <a:endParaRPr lang="en-US" dirty="0"/>
          </a:p>
        </p:txBody>
      </p:sp>
      <p:sp>
        <p:nvSpPr>
          <p:cNvPr id="4" name="Marcador de pie de página 3"/>
          <p:cNvSpPr>
            <a:spLocks noGrp="1"/>
          </p:cNvSpPr>
          <p:nvPr>
            <p:ph type="ftr" sz="quarter" idx="11"/>
          </p:nvPr>
        </p:nvSpPr>
        <p:spPr/>
        <p:txBody>
          <a:bodyPr/>
          <a:lstStyle/>
          <a:p>
            <a:r>
              <a:rPr lang="en-US" dirty="0"/>
              <a:t>
              </a:t>
            </a:r>
          </a:p>
        </p:txBody>
      </p:sp>
      <p:sp>
        <p:nvSpPr>
          <p:cNvPr id="5" name="Marcador de número de diapositiva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9181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DA8A068-75C1-4A18-9BBD-ED4CDDA9FB03}" type="datetime1">
              <a:rPr lang="en-US" smtClean="0"/>
              <a:t>4/27/2023</a:t>
            </a:fld>
            <a:endParaRPr lang="en-US" dirty="0"/>
          </a:p>
        </p:txBody>
      </p:sp>
      <p:sp>
        <p:nvSpPr>
          <p:cNvPr id="3" name="Marcador de pie de página 2"/>
          <p:cNvSpPr>
            <a:spLocks noGrp="1"/>
          </p:cNvSpPr>
          <p:nvPr>
            <p:ph type="ftr" sz="quarter" idx="11"/>
          </p:nvPr>
        </p:nvSpPr>
        <p:spPr/>
        <p:txBody>
          <a:bodyPr/>
          <a:lstStyle/>
          <a:p>
            <a:r>
              <a:rPr lang="en-US" dirty="0"/>
              <a:t>
              </a:t>
            </a:r>
          </a:p>
        </p:txBody>
      </p:sp>
      <p:sp>
        <p:nvSpPr>
          <p:cNvPr id="4" name="Marcador de número de diapositiva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4905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067AB23B-93D4-480D-B1E8-E1B2A27D1379}" type="datetime1">
              <a:rPr lang="en-US" smtClean="0"/>
              <a:t>4/27/2023</a:t>
            </a:fld>
            <a:endParaRPr lang="en-US" dirty="0"/>
          </a:p>
        </p:txBody>
      </p:sp>
      <p:sp>
        <p:nvSpPr>
          <p:cNvPr id="6" name="Marcador de pie de página 5"/>
          <p:cNvSpPr>
            <a:spLocks noGrp="1"/>
          </p:cNvSpPr>
          <p:nvPr>
            <p:ph type="ftr" sz="quarter" idx="11"/>
          </p:nvPr>
        </p:nvSpPr>
        <p:spPr/>
        <p:txBody>
          <a:bodyPr/>
          <a:lstStyle/>
          <a:p>
            <a:r>
              <a:rPr lang="en-US" dirty="0"/>
              <a:t>
              </a:t>
            </a:r>
          </a:p>
        </p:txBody>
      </p:sp>
      <p:sp>
        <p:nvSpPr>
          <p:cNvPr id="7" name="Marcador de número de diapositiva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87323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7A55CBE-CF47-4EB3-A935-E46091645603}" type="datetime1">
              <a:rPr lang="en-US" smtClean="0"/>
              <a:t>4/27/2023</a:t>
            </a:fld>
            <a:endParaRPr lang="en-US" dirty="0"/>
          </a:p>
        </p:txBody>
      </p:sp>
      <p:sp>
        <p:nvSpPr>
          <p:cNvPr id="6" name="Marcador de pie de página 5"/>
          <p:cNvSpPr>
            <a:spLocks noGrp="1"/>
          </p:cNvSpPr>
          <p:nvPr>
            <p:ph type="ftr" sz="quarter" idx="11"/>
          </p:nvPr>
        </p:nvSpPr>
        <p:spPr/>
        <p:txBody>
          <a:bodyPr/>
          <a:lstStyle/>
          <a:p>
            <a:r>
              <a:rPr lang="en-US" dirty="0"/>
              <a:t>
              </a:t>
            </a:r>
          </a:p>
        </p:txBody>
      </p:sp>
      <p:sp>
        <p:nvSpPr>
          <p:cNvPr id="7" name="Marcador de número de diapositiva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14866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A9EF0-2CCE-452B-8B81-2959DDA4BCF3}" type="datetime1">
              <a:rPr lang="en-US" smtClean="0"/>
              <a:t>4/27/2023</a:t>
            </a:fld>
            <a:endParaRPr lang="en-U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a:t>
            </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3858193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C7663C10-2B7C-43C0-9D53-95C2A9ECB3A4}"/>
              </a:ext>
            </a:extLst>
          </p:cNvPr>
          <p:cNvSpPr txBox="1">
            <a:spLocks/>
          </p:cNvSpPr>
          <p:nvPr/>
        </p:nvSpPr>
        <p:spPr>
          <a:xfrm>
            <a:off x="4239757" y="3662206"/>
            <a:ext cx="4124313" cy="10859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endParaRPr lang="es-EC" sz="3600" b="1" dirty="0">
              <a:solidFill>
                <a:srgbClr val="FF0000"/>
              </a:solidFill>
            </a:endParaRPr>
          </a:p>
        </p:txBody>
      </p:sp>
      <p:sp>
        <p:nvSpPr>
          <p:cNvPr id="5" name="Pentágono 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8" name="Paralelogramo 7"/>
          <p:cNvSpPr/>
          <p:nvPr/>
        </p:nvSpPr>
        <p:spPr>
          <a:xfrm>
            <a:off x="2301696" y="3949857"/>
            <a:ext cx="7543801" cy="930522"/>
          </a:xfrm>
          <a:prstGeom prst="parallelogram">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4400" i="1" dirty="0">
                <a:solidFill>
                  <a:srgbClr val="00A44A"/>
                </a:solidFill>
              </a:rPr>
              <a:t>RENDICIÓN DE CUENTAS </a:t>
            </a:r>
          </a:p>
        </p:txBody>
      </p:sp>
      <p:sp>
        <p:nvSpPr>
          <p:cNvPr id="10" name="Paralelogramo 9"/>
          <p:cNvSpPr/>
          <p:nvPr/>
        </p:nvSpPr>
        <p:spPr>
          <a:xfrm>
            <a:off x="1724445" y="4893799"/>
            <a:ext cx="8357629" cy="930522"/>
          </a:xfrm>
          <a:prstGeom prst="parallelogram">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4400" i="1" dirty="0">
                <a:solidFill>
                  <a:srgbClr val="00A44A"/>
                </a:solidFill>
              </a:rPr>
              <a:t>AÑO FISCAL 2022</a:t>
            </a:r>
          </a:p>
        </p:txBody>
      </p:sp>
      <p:sp>
        <p:nvSpPr>
          <p:cNvPr id="11" name="Paralelogramo 10"/>
          <p:cNvSpPr/>
          <p:nvPr/>
        </p:nvSpPr>
        <p:spPr>
          <a:xfrm>
            <a:off x="0" y="5837741"/>
            <a:ext cx="11806517" cy="930522"/>
          </a:xfrm>
          <a:prstGeom prst="parallelogram">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4600" b="1" i="1" dirty="0">
                <a:solidFill>
                  <a:srgbClr val="00A44A"/>
                </a:solidFill>
              </a:rPr>
              <a:t>CONCEJO MUNICIPAL DE GUALAQUIZA</a:t>
            </a:r>
          </a:p>
        </p:txBody>
      </p:sp>
      <p:sp>
        <p:nvSpPr>
          <p:cNvPr id="19" name="CuadroTexto 18"/>
          <p:cNvSpPr txBox="1"/>
          <p:nvPr/>
        </p:nvSpPr>
        <p:spPr>
          <a:xfrm>
            <a:off x="2271274" y="70956"/>
            <a:ext cx="7047122" cy="369332"/>
          </a:xfrm>
          <a:prstGeom prst="rect">
            <a:avLst/>
          </a:prstGeom>
          <a:noFill/>
        </p:spPr>
        <p:txBody>
          <a:bodyPr wrap="none" rtlCol="0">
            <a:spAutoFit/>
          </a:bodyPr>
          <a:lstStyle/>
          <a:p>
            <a:r>
              <a:rPr lang="es-EC" b="1" dirty="0"/>
              <a:t>GOBIERNO AUTÓNOMO DESCENTRALIZADO DEL CANTÓN GUALAQUIZA </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845" y="404760"/>
            <a:ext cx="5295668" cy="3530144"/>
          </a:xfrm>
          <a:prstGeom prst="rect">
            <a:avLst/>
          </a:prstGeom>
        </p:spPr>
      </p:pic>
    </p:spTree>
    <p:extLst>
      <p:ext uri="{BB962C8B-B14F-4D97-AF65-F5344CB8AC3E}">
        <p14:creationId xmlns:p14="http://schemas.microsoft.com/office/powerpoint/2010/main" val="1172231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205150" y="-129721"/>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12625" y="2468282"/>
            <a:ext cx="2569029" cy="830997"/>
          </a:xfrm>
          <a:prstGeom prst="rect">
            <a:avLst/>
          </a:prstGeom>
          <a:noFill/>
        </p:spPr>
        <p:txBody>
          <a:bodyPr wrap="square" rtlCol="0">
            <a:spAutoFit/>
          </a:bodyPr>
          <a:lstStyle/>
          <a:p>
            <a:r>
              <a:rPr lang="es-EC" sz="2400" b="1" dirty="0">
                <a:solidFill>
                  <a:schemeClr val="accent5">
                    <a:lumMod val="50000"/>
                  </a:schemeClr>
                </a:solidFill>
                <a:latin typeface="Arial" panose="020B0604020202020204" pitchFamily="34" charset="0"/>
                <a:cs typeface="Arial" panose="020B0604020202020204" pitchFamily="34" charset="0"/>
              </a:rPr>
              <a:t>ORDENANZAS SUSTITUTIVAS</a:t>
            </a:r>
          </a:p>
        </p:txBody>
      </p:sp>
      <p:sp>
        <p:nvSpPr>
          <p:cNvPr id="26" name="Paralelogramo 25"/>
          <p:cNvSpPr/>
          <p:nvPr/>
        </p:nvSpPr>
        <p:spPr>
          <a:xfrm>
            <a:off x="3037282" y="374043"/>
            <a:ext cx="8021326" cy="2960914"/>
          </a:xfrm>
          <a:prstGeom prst="parallelogram">
            <a:avLst/>
          </a:prstGeom>
          <a:solidFill>
            <a:schemeClr val="bg1"/>
          </a:solidFill>
          <a:ln w="31750">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rgbClr val="00B050"/>
                </a:solidFill>
                <a:latin typeface="Arial" panose="020B0604020202020204" pitchFamily="34" charset="0"/>
                <a:ea typeface="Times New Roman" panose="02020603050405020304" pitchFamily="18" charset="0"/>
                <a:cs typeface="Arial" panose="020B0604020202020204" pitchFamily="34" charset="0"/>
              </a:rPr>
              <a:t>ORDENANZA SUSTITUTIVA QUE REGULA , PLANIFICA, CONTROLA Y GESTION A LAS FACULTADES PARA EL DESARROLLO DE LAS ACTIVIDADES TURISTICAS EN EL GOBIERNO AUTONOMO DESCENTRALIZADO DE GUALAQUIZA Y LA DETERMINACION DE LA TASA DE OTORGAMIENTO DE LA LICENCIA UNICA ANUAL DE FUNCIONAMIENTO (LUAF).</a:t>
            </a:r>
          </a:p>
        </p:txBody>
      </p:sp>
      <p:sp>
        <p:nvSpPr>
          <p:cNvPr id="30" name="Paralelogramo 29"/>
          <p:cNvSpPr/>
          <p:nvPr/>
        </p:nvSpPr>
        <p:spPr>
          <a:xfrm>
            <a:off x="2437440" y="3709001"/>
            <a:ext cx="7925760" cy="3019277"/>
          </a:xfrm>
          <a:prstGeom prst="parallelogram">
            <a:avLst/>
          </a:prstGeom>
          <a:solidFill>
            <a:schemeClr val="bg1"/>
          </a:solidFill>
          <a:ln w="31750">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rgbClr val="00B050"/>
                </a:solidFill>
                <a:latin typeface="Arial" panose="020B0604020202020204" pitchFamily="34" charset="0"/>
                <a:ea typeface="Calibri" panose="020F0502020204030204" pitchFamily="34" charset="0"/>
                <a:cs typeface="Arial" panose="020B0604020202020204" pitchFamily="34" charset="0"/>
              </a:rPr>
              <a:t>PRIMERA REFORMA A LA ORDENANZA SUSTITUTIVA QUE REGULA , PLANIFICA, CONTROLA Y GESTION A LAS FACULTADES PARA EL DESARROLLO DE LAS ACTIVIDADES TURISTICAS EN EL GOBIERNO AUTONOMO DESCENTRALIZADO DE GUALAQUIZA Y LA DETERMINACION DE LA TASA DE OTORGAMIENTO DE LA LICENCIA UNICA ANUAL DE FUNCIONAMIENTO (LUAF).</a:t>
            </a: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2" name="Flecha a la derecha con bandas 1"/>
          <p:cNvSpPr/>
          <p:nvPr/>
        </p:nvSpPr>
        <p:spPr>
          <a:xfrm>
            <a:off x="2766566" y="1315090"/>
            <a:ext cx="420915" cy="49630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t>1</a:t>
            </a:r>
          </a:p>
        </p:txBody>
      </p:sp>
      <p:sp>
        <p:nvSpPr>
          <p:cNvPr id="17" name="Flecha a la derecha con bandas 16"/>
          <p:cNvSpPr/>
          <p:nvPr/>
        </p:nvSpPr>
        <p:spPr>
          <a:xfrm>
            <a:off x="1980028" y="4517473"/>
            <a:ext cx="420915" cy="496305"/>
          </a:xfrm>
          <a:prstGeom prst="stripedRightArrow">
            <a:avLst/>
          </a:prstGeom>
          <a:solidFill>
            <a:srgbClr val="CF0F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t>2</a:t>
            </a:r>
          </a:p>
        </p:txBody>
      </p:sp>
    </p:spTree>
    <p:extLst>
      <p:ext uri="{BB962C8B-B14F-4D97-AF65-F5344CB8AC3E}">
        <p14:creationId xmlns:p14="http://schemas.microsoft.com/office/powerpoint/2010/main" val="421043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271890" y="-58057"/>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12625" y="2468282"/>
            <a:ext cx="2569029" cy="523220"/>
          </a:xfrm>
          <a:prstGeom prst="rect">
            <a:avLst/>
          </a:prstGeom>
          <a:noFill/>
        </p:spPr>
        <p:txBody>
          <a:bodyPr wrap="square" rtlCol="0">
            <a:spAutoFit/>
          </a:bodyPr>
          <a:lstStyle/>
          <a:p>
            <a:r>
              <a:rPr lang="es-EC" sz="2800" b="1" dirty="0">
                <a:solidFill>
                  <a:schemeClr val="accent5">
                    <a:lumMod val="50000"/>
                  </a:schemeClr>
                </a:solidFill>
              </a:rPr>
              <a:t>FISCALIZACIÓN</a:t>
            </a:r>
            <a:endParaRPr lang="es-EC" sz="2800" b="1" dirty="0">
              <a:solidFill>
                <a:schemeClr val="accent5">
                  <a:lumMod val="50000"/>
                </a:schemeClr>
              </a:solidFill>
              <a:latin typeface="Arial" panose="020B0604020202020204" pitchFamily="34" charset="0"/>
              <a:cs typeface="Arial" panose="020B0604020202020204" pitchFamily="34" charset="0"/>
            </a:endParaRPr>
          </a:p>
        </p:txBody>
      </p:sp>
      <p:sp>
        <p:nvSpPr>
          <p:cNvPr id="26" name="Paralelogramo 25"/>
          <p:cNvSpPr/>
          <p:nvPr/>
        </p:nvSpPr>
        <p:spPr>
          <a:xfrm>
            <a:off x="2718170" y="389931"/>
            <a:ext cx="9175492" cy="1421464"/>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a:pPr>
            <a:r>
              <a:rPr lang="es-ES" sz="1600" b="1" dirty="0">
                <a:solidFill>
                  <a:schemeClr val="tx1"/>
                </a:solidFill>
              </a:rPr>
              <a:t>DENUNCIA A CONTRALORIA </a:t>
            </a:r>
          </a:p>
          <a:p>
            <a:pPr algn="just"/>
            <a:r>
              <a:rPr lang="es-ES" sz="1600" b="1" dirty="0">
                <a:solidFill>
                  <a:schemeClr val="tx1"/>
                </a:solidFill>
              </a:rPr>
              <a:t>Oficio LMLG – CONTRALORÍA – 001       Gualaquiza, 11 de mayo de 2022 </a:t>
            </a:r>
          </a:p>
          <a:p>
            <a:pPr algn="just"/>
            <a:r>
              <a:rPr lang="es-ES" sz="1600" b="1" dirty="0">
                <a:solidFill>
                  <a:schemeClr val="tx1"/>
                </a:solidFill>
              </a:rPr>
              <a:t>CASO: CONSTRUCCIÓN DEL MURO DE PROTECCIÓN DE LA BODEGA MUNICIPAL. Ingeniero </a:t>
            </a:r>
            <a:r>
              <a:rPr lang="es-ES" sz="1600" b="1" dirty="0" err="1">
                <a:solidFill>
                  <a:schemeClr val="tx1"/>
                </a:solidFill>
              </a:rPr>
              <a:t>Donal</a:t>
            </a:r>
            <a:r>
              <a:rPr lang="es-ES" sz="1600" b="1" dirty="0">
                <a:solidFill>
                  <a:schemeClr val="tx1"/>
                </a:solidFill>
              </a:rPr>
              <a:t> Gavilanes </a:t>
            </a:r>
            <a:r>
              <a:rPr lang="es-ES" sz="1600" b="1" dirty="0" err="1">
                <a:solidFill>
                  <a:schemeClr val="tx1"/>
                </a:solidFill>
              </a:rPr>
              <a:t>Aucay</a:t>
            </a:r>
            <a:r>
              <a:rPr lang="es-ES" sz="1600" b="1" dirty="0">
                <a:solidFill>
                  <a:schemeClr val="tx1"/>
                </a:solidFill>
              </a:rPr>
              <a:t> DIRECTOR PROVINCIAL DE MORONA SANTIAGO</a:t>
            </a:r>
            <a:endParaRPr lang="es-EC" sz="1600" b="1" dirty="0">
              <a:solidFill>
                <a:schemeClr val="tx1"/>
              </a:solidFill>
            </a:endParaRPr>
          </a:p>
        </p:txBody>
      </p:sp>
      <p:sp>
        <p:nvSpPr>
          <p:cNvPr id="30" name="Paralelogramo 29"/>
          <p:cNvSpPr/>
          <p:nvPr/>
        </p:nvSpPr>
        <p:spPr>
          <a:xfrm>
            <a:off x="1674596" y="2259383"/>
            <a:ext cx="9551992" cy="4092458"/>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startAt="2"/>
            </a:pPr>
            <a:r>
              <a:rPr lang="es-ES" sz="1600" b="1" dirty="0">
                <a:solidFill>
                  <a:schemeClr val="tx1"/>
                </a:solidFill>
              </a:rPr>
              <a:t>DENUNCIA A CONTRALORIA </a:t>
            </a:r>
          </a:p>
          <a:p>
            <a:pPr algn="just"/>
            <a:r>
              <a:rPr lang="es-ES" sz="1600" b="1" dirty="0">
                <a:solidFill>
                  <a:schemeClr val="tx1"/>
                </a:solidFill>
              </a:rPr>
              <a:t>2.Oficio LMLG – CONTRALORÍA - 002    Gualaquiza, 01 de septiembre de 2022 Ingeniero </a:t>
            </a:r>
            <a:r>
              <a:rPr lang="es-ES" sz="1600" b="1" dirty="0" err="1">
                <a:solidFill>
                  <a:schemeClr val="tx1"/>
                </a:solidFill>
              </a:rPr>
              <a:t>Donal</a:t>
            </a:r>
            <a:r>
              <a:rPr lang="es-ES" sz="1600" b="1" dirty="0">
                <a:solidFill>
                  <a:schemeClr val="tx1"/>
                </a:solidFill>
              </a:rPr>
              <a:t> Gavilanes </a:t>
            </a:r>
            <a:r>
              <a:rPr lang="es-ES" sz="1600" b="1" dirty="0" err="1">
                <a:solidFill>
                  <a:schemeClr val="tx1"/>
                </a:solidFill>
              </a:rPr>
              <a:t>Aucay</a:t>
            </a:r>
            <a:r>
              <a:rPr lang="es-ES" sz="1600" b="1" dirty="0">
                <a:solidFill>
                  <a:schemeClr val="tx1"/>
                </a:solidFill>
              </a:rPr>
              <a:t> DIRECTOR PROVINCIAL DE MORONA SANTIAGOCUARTA: PETICION DE AUDITORIA.- Con los antecedentes expuestos, con fundamento en las normas invocadas de la Constitución, COOTAD, LOSNCP, LOCGE y otras normas conexas de menor jerarquía, solicito que se realice un examen especial a los procesos en su fase precontractual, contractual y liquidación de los siguientes contratos: </a:t>
            </a:r>
          </a:p>
          <a:p>
            <a:pPr marL="285750" indent="-285750" algn="just">
              <a:buFontTx/>
              <a:buChar char="-"/>
            </a:pPr>
            <a:r>
              <a:rPr lang="es-ES" sz="1600" b="1" dirty="0">
                <a:solidFill>
                  <a:schemeClr val="tx1"/>
                </a:solidFill>
              </a:rPr>
              <a:t>OBRAS PRELIMINARES Y COMPLEMENTARIAS PARA EL PAVIMENTO FLEXIBLE DE LAS VIAS DE VARIAS CALLES DEL CANTÓN GUALAQUIZA. Monto de USD. 1´127.101,43. Financia: Banco de Desarrollo del Ecuador B.P. con código de proceso LO-GADMG-001-2021 </a:t>
            </a:r>
          </a:p>
          <a:p>
            <a:pPr marL="285750" indent="-285750" algn="just">
              <a:buFontTx/>
              <a:buChar char="-"/>
            </a:pPr>
            <a:r>
              <a:rPr lang="es-ES" sz="1600" b="1" dirty="0">
                <a:solidFill>
                  <a:schemeClr val="tx1"/>
                </a:solidFill>
              </a:rPr>
              <a:t>- ADQUISICIÓN DE MATERIAL PÉTREO BASE GRANULAR PARA USO EN PROYECTOS DE ASFALTO DE VIAS URBANAS DEL CANTÓN GUALAQUIZA, PROVINCIA DE MORONA SANTIAGO, SIEB – GADMG – 020 – 2021, por el valor de 26´776.00</a:t>
            </a:r>
            <a:endParaRPr lang="es-EC" sz="1600" b="1" dirty="0">
              <a:solidFill>
                <a:schemeClr val="tx1"/>
              </a:solidFill>
            </a:endParaRP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Tree>
    <p:extLst>
      <p:ext uri="{BB962C8B-B14F-4D97-AF65-F5344CB8AC3E}">
        <p14:creationId xmlns:p14="http://schemas.microsoft.com/office/powerpoint/2010/main" val="272940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271890" y="-58057"/>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12625" y="2468282"/>
            <a:ext cx="2569029" cy="523220"/>
          </a:xfrm>
          <a:prstGeom prst="rect">
            <a:avLst/>
          </a:prstGeom>
          <a:noFill/>
        </p:spPr>
        <p:txBody>
          <a:bodyPr wrap="square" rtlCol="0">
            <a:spAutoFit/>
          </a:bodyPr>
          <a:lstStyle/>
          <a:p>
            <a:r>
              <a:rPr lang="es-EC" sz="2800" b="1" dirty="0">
                <a:solidFill>
                  <a:schemeClr val="accent5">
                    <a:lumMod val="50000"/>
                  </a:schemeClr>
                </a:solidFill>
              </a:rPr>
              <a:t>FISCALIZACIÓN</a:t>
            </a:r>
            <a:endParaRPr lang="es-EC" sz="2800" b="1" dirty="0">
              <a:solidFill>
                <a:schemeClr val="accent5">
                  <a:lumMod val="50000"/>
                </a:schemeClr>
              </a:solidFill>
              <a:latin typeface="Arial" panose="020B0604020202020204" pitchFamily="34" charset="0"/>
              <a:cs typeface="Arial" panose="020B0604020202020204" pitchFamily="34" charset="0"/>
            </a:endParaRPr>
          </a:p>
        </p:txBody>
      </p:sp>
      <p:sp>
        <p:nvSpPr>
          <p:cNvPr id="26" name="Paralelogramo 25"/>
          <p:cNvSpPr/>
          <p:nvPr/>
        </p:nvSpPr>
        <p:spPr>
          <a:xfrm>
            <a:off x="2271274" y="70956"/>
            <a:ext cx="9689128" cy="3615673"/>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tx1"/>
                </a:solidFill>
              </a:rPr>
              <a:t>3.	Oficio LMLG – CONTRALORÍA – 003 Caso: CDI Gualaquiza, 01 de septiembre de 2022 Ingeniero </a:t>
            </a:r>
            <a:r>
              <a:rPr lang="es-ES" b="1" dirty="0" err="1">
                <a:solidFill>
                  <a:schemeClr val="tx1"/>
                </a:solidFill>
              </a:rPr>
              <a:t>Donal</a:t>
            </a:r>
            <a:r>
              <a:rPr lang="es-ES" b="1" dirty="0">
                <a:solidFill>
                  <a:schemeClr val="tx1"/>
                </a:solidFill>
              </a:rPr>
              <a:t> Gavilanes </a:t>
            </a:r>
            <a:r>
              <a:rPr lang="es-ES" b="1" dirty="0" err="1">
                <a:solidFill>
                  <a:schemeClr val="tx1"/>
                </a:solidFill>
              </a:rPr>
              <a:t>Aucay</a:t>
            </a:r>
            <a:r>
              <a:rPr lang="es-ES" b="1" dirty="0">
                <a:solidFill>
                  <a:schemeClr val="tx1"/>
                </a:solidFill>
              </a:rPr>
              <a:t> DIRECTOR PROVINCIAL DE MORONA SANTIAGO Presente. -PETICIÓN CONCRETA De conformidad con lo que establece el artículo 94 de la Ley Orgánica de la Contraloría General del Estado que dispone: Acción Popular.- Concédase acción popular para denunciar irregularidades en la administración pública así como en la Contraloría General del Estado. Denunciamos ante usted señor Contralor las indicadas irregularidades en la administración municipal del Alcalde Ingeniero Francisco Pavón Sanmartín y solicitamos se realice un examen especial a los recursos destinados a los CDI y a la gestión del Talento Humano. Se establezcan las responsabilidades que corresponden de acuerdo a la Constitución, las leyes y a la normativa legal vigente.</a:t>
            </a:r>
            <a:endParaRPr lang="es-EC" b="1" dirty="0">
              <a:solidFill>
                <a:schemeClr val="tx1"/>
              </a:solidFill>
            </a:endParaRPr>
          </a:p>
        </p:txBody>
      </p:sp>
      <p:sp>
        <p:nvSpPr>
          <p:cNvPr id="30" name="Paralelogramo 29"/>
          <p:cNvSpPr/>
          <p:nvPr/>
        </p:nvSpPr>
        <p:spPr>
          <a:xfrm>
            <a:off x="1446653" y="3834183"/>
            <a:ext cx="9551992" cy="2965760"/>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tx1"/>
                </a:solidFill>
              </a:rPr>
              <a:t>4.	Oficio LMLG – CONTRALORÍA – 004 Gualaquiza, 01 de septiembre de 2022 Ingeniero </a:t>
            </a:r>
            <a:r>
              <a:rPr lang="es-ES" b="1" dirty="0" err="1">
                <a:solidFill>
                  <a:schemeClr val="tx1"/>
                </a:solidFill>
              </a:rPr>
              <a:t>Donal</a:t>
            </a:r>
            <a:r>
              <a:rPr lang="es-ES" b="1" dirty="0">
                <a:solidFill>
                  <a:schemeClr val="tx1"/>
                </a:solidFill>
              </a:rPr>
              <a:t> Gavilanes </a:t>
            </a:r>
            <a:r>
              <a:rPr lang="es-ES" b="1" dirty="0" err="1">
                <a:solidFill>
                  <a:schemeClr val="tx1"/>
                </a:solidFill>
              </a:rPr>
              <a:t>Aucay</a:t>
            </a:r>
            <a:r>
              <a:rPr lang="es-ES" b="1" dirty="0">
                <a:solidFill>
                  <a:schemeClr val="tx1"/>
                </a:solidFill>
              </a:rPr>
              <a:t> DIRECTOR PROVINCIAL DE MORONA SANTIAGO Presente. –PETICIÓN CONCRETA Por lo expuesto, señor Contralor, solicito se realice un examen especial a la Gestión del Talento Humano del Gobierno Autónomo Descentralizado Municipal del Cantón Gualaquiza, en razón de las irregularidades expuestas en el contenido del presente oficio y los documentos que sirven de evidencia y remito para la revisión pertinente; la ciudadanía requiere que se administren los recursos de forma transparente en beneficio de todos y no de intereses personales que retrasan el desarrollo social y económico del cantón Gualaquiza.</a:t>
            </a:r>
            <a:endParaRPr lang="es-EC" b="1" dirty="0">
              <a:solidFill>
                <a:schemeClr val="tx1"/>
              </a:solidFill>
            </a:endParaRP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Tree>
    <p:extLst>
      <p:ext uri="{BB962C8B-B14F-4D97-AF65-F5344CB8AC3E}">
        <p14:creationId xmlns:p14="http://schemas.microsoft.com/office/powerpoint/2010/main" val="1699983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271890" y="-58057"/>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12625" y="2468282"/>
            <a:ext cx="2569029" cy="523220"/>
          </a:xfrm>
          <a:prstGeom prst="rect">
            <a:avLst/>
          </a:prstGeom>
          <a:noFill/>
        </p:spPr>
        <p:txBody>
          <a:bodyPr wrap="square" rtlCol="0">
            <a:spAutoFit/>
          </a:bodyPr>
          <a:lstStyle/>
          <a:p>
            <a:r>
              <a:rPr lang="es-EC" sz="2800" b="1" dirty="0">
                <a:solidFill>
                  <a:schemeClr val="accent5">
                    <a:lumMod val="50000"/>
                  </a:schemeClr>
                </a:solidFill>
              </a:rPr>
              <a:t>FISCALIZACIÓN</a:t>
            </a:r>
            <a:endParaRPr lang="es-EC" sz="2800" b="1" dirty="0">
              <a:solidFill>
                <a:schemeClr val="accent5">
                  <a:lumMod val="50000"/>
                </a:schemeClr>
              </a:solidFill>
              <a:latin typeface="Arial" panose="020B0604020202020204" pitchFamily="34" charset="0"/>
              <a:cs typeface="Arial" panose="020B0604020202020204" pitchFamily="34" charset="0"/>
            </a:endParaRPr>
          </a:p>
        </p:txBody>
      </p:sp>
      <p:sp>
        <p:nvSpPr>
          <p:cNvPr id="26" name="Paralelogramo 25"/>
          <p:cNvSpPr/>
          <p:nvPr/>
        </p:nvSpPr>
        <p:spPr>
          <a:xfrm>
            <a:off x="2121492" y="1889508"/>
            <a:ext cx="9175492" cy="2962869"/>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rPr>
              <a:t>5.	Oficio LMLG – CONTRALORÍA – 005 Gualaquiza, 01 de septiembre de 2022 Ingeniero </a:t>
            </a:r>
            <a:r>
              <a:rPr lang="es-ES" sz="1600" b="1" dirty="0" err="1">
                <a:solidFill>
                  <a:schemeClr val="tx1"/>
                </a:solidFill>
              </a:rPr>
              <a:t>Donal</a:t>
            </a:r>
            <a:r>
              <a:rPr lang="es-ES" sz="1600" b="1" dirty="0">
                <a:solidFill>
                  <a:schemeClr val="tx1"/>
                </a:solidFill>
              </a:rPr>
              <a:t> Gavilanes </a:t>
            </a:r>
            <a:r>
              <a:rPr lang="es-ES" sz="1600" b="1" dirty="0" err="1">
                <a:solidFill>
                  <a:schemeClr val="tx1"/>
                </a:solidFill>
              </a:rPr>
              <a:t>Aucay</a:t>
            </a:r>
            <a:r>
              <a:rPr lang="es-ES" sz="1600" b="1" dirty="0">
                <a:solidFill>
                  <a:schemeClr val="tx1"/>
                </a:solidFill>
              </a:rPr>
              <a:t> DIRECTOR PROVINCIAL DE MORONA SANTIAGOPETICIÓN CONCRETA Por lo expuesto, señor Contralor, solicito se realice un examen especial a los recursos del Gobierno Autónomo Descentralizado Municipal del Cantón Gualaquiza en especial a los procesos de contratación con código SIEB-GADMG-020-2021 y LO-GADMG-001-2021, en razón de las irregularidades expuestas en el contenido del presente oficio y los documentos que sirven de evidencia y remito para la revisión pertinente; la ciudadanía requiere que se administren los recursos de forma transparente en beneficio de todos y no de intereses personales que retrasan el desarrollo social y económico del cantón Gualaquiza.</a:t>
            </a:r>
            <a:endParaRPr lang="es-EC" sz="1600" b="1" dirty="0">
              <a:solidFill>
                <a:schemeClr val="tx1"/>
              </a:solidFill>
            </a:endParaRP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Tree>
    <p:extLst>
      <p:ext uri="{BB962C8B-B14F-4D97-AF65-F5344CB8AC3E}">
        <p14:creationId xmlns:p14="http://schemas.microsoft.com/office/powerpoint/2010/main" val="1798453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271890" y="-58057"/>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12625" y="2468282"/>
            <a:ext cx="2569029" cy="523220"/>
          </a:xfrm>
          <a:prstGeom prst="rect">
            <a:avLst/>
          </a:prstGeom>
          <a:noFill/>
        </p:spPr>
        <p:txBody>
          <a:bodyPr wrap="square" rtlCol="0">
            <a:spAutoFit/>
          </a:bodyPr>
          <a:lstStyle/>
          <a:p>
            <a:r>
              <a:rPr lang="es-EC" sz="2800" b="1" dirty="0">
                <a:solidFill>
                  <a:schemeClr val="accent5">
                    <a:lumMod val="50000"/>
                  </a:schemeClr>
                </a:solidFill>
              </a:rPr>
              <a:t>FISCALIZACIÓN</a:t>
            </a:r>
            <a:endParaRPr lang="es-EC" sz="2800" b="1" dirty="0">
              <a:solidFill>
                <a:schemeClr val="accent5">
                  <a:lumMod val="50000"/>
                </a:schemeClr>
              </a:solidFill>
              <a:latin typeface="Arial" panose="020B0604020202020204" pitchFamily="34" charset="0"/>
              <a:cs typeface="Arial" panose="020B0604020202020204" pitchFamily="34" charset="0"/>
            </a:endParaRPr>
          </a:p>
        </p:txBody>
      </p:sp>
      <p:sp>
        <p:nvSpPr>
          <p:cNvPr id="30" name="Paralelogramo 29"/>
          <p:cNvSpPr/>
          <p:nvPr/>
        </p:nvSpPr>
        <p:spPr>
          <a:xfrm>
            <a:off x="1674596" y="0"/>
            <a:ext cx="10285806" cy="6858000"/>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just">
              <a:buAutoNum type="arabicPeriod" startAt="6"/>
            </a:pPr>
            <a:r>
              <a:rPr lang="es-ES" sz="1200" b="1" dirty="0">
                <a:solidFill>
                  <a:schemeClr val="tx1"/>
                </a:solidFill>
              </a:rPr>
              <a:t>Oficio LMLG – CONTRALORÍA – 006 Gualaquiza, 01 de septiembre de 2022 Ingeniero </a:t>
            </a:r>
            <a:r>
              <a:rPr lang="es-ES" sz="1200" b="1" dirty="0" err="1">
                <a:solidFill>
                  <a:schemeClr val="tx1"/>
                </a:solidFill>
              </a:rPr>
              <a:t>Donal</a:t>
            </a:r>
            <a:r>
              <a:rPr lang="es-ES" sz="1200" b="1" dirty="0">
                <a:solidFill>
                  <a:schemeClr val="tx1"/>
                </a:solidFill>
              </a:rPr>
              <a:t> Gavilanes </a:t>
            </a:r>
            <a:r>
              <a:rPr lang="es-ES" sz="1200" b="1" dirty="0" err="1">
                <a:solidFill>
                  <a:schemeClr val="tx1"/>
                </a:solidFill>
              </a:rPr>
              <a:t>Aucay</a:t>
            </a:r>
            <a:r>
              <a:rPr lang="es-ES" sz="1200" b="1" dirty="0">
                <a:solidFill>
                  <a:schemeClr val="tx1"/>
                </a:solidFill>
              </a:rPr>
              <a:t> DIRECTOR PROVINCIAL DE MORONA SANTIAGO Presente. –PETICIÓN CONCRETA Por lo expuesto, señor Contralor, solicito se realice un examen al seguimiento de la implementación de las recomendaciones de los Informes de Auditoría del Gobierno Autónomo Descentralizado Municipal del Cantón Gualaquiza del Orgánico Funcional, en razón de las irregularidades expuestas en el contenido del presente oficio y los documentos que sirven de evidencia y remito para la revisión pertinente; la ciudadanía requiere que se administren los recursos de forma transparente.</a:t>
            </a:r>
          </a:p>
          <a:p>
            <a:pPr marL="228600" indent="-228600" algn="just">
              <a:buAutoNum type="alphaLcParenR" startAt="2"/>
            </a:pPr>
            <a:r>
              <a:rPr lang="es-ES" sz="1200" b="1" dirty="0">
                <a:solidFill>
                  <a:schemeClr val="tx1"/>
                </a:solidFill>
              </a:rPr>
              <a:t>3 Procesos entregados en Procuraduría General del Estado.+ Oficio N° LMLG – 2023 – 000858Gualaquiza, 04 de abril de 2023Ab.María José Ramírez Cardoso DIRECTORA REGIONAL DEL AZUAY, CAÑAR Y MORONA </a:t>
            </a:r>
            <a:r>
              <a:rPr lang="es-ES" sz="1200" b="1" dirty="0" err="1">
                <a:solidFill>
                  <a:schemeClr val="tx1"/>
                </a:solidFill>
              </a:rPr>
              <a:t>SANTIAGOMacas.ASUNTO</a:t>
            </a:r>
            <a:r>
              <a:rPr lang="es-ES" sz="1200" b="1" dirty="0">
                <a:solidFill>
                  <a:schemeClr val="tx1"/>
                </a:solidFill>
              </a:rPr>
              <a:t>: Alteración de las resoluciones actuadas en el seno del Concejo Municipal del GAD Municipal de Gualaquiza / Mediante sesión ordinaria de fecha 24 de mayo de 2019, el Concejo Municipal por unanimidad resolvió, “Aprobar la renovación del convenio de Delegación de Competencias concurrente sin recursos que suscribe el Gobierno Autónomo Descentralizado Provincial de Morona Santiago y el Gobierno Autónomo Descentralizado de Gualaquiza por el plazo de dos años desde el 16 de mayo de 2019 y autorizar al Sr Alcalde la suscripción del mismo”. Cómo se señaló en líneas anteriores, el tiempo de vigencia emitido por resolución de concejo es de dos años, más no de cinco años según consta el Memorando No. GADMG – OO.PP-2021 – 765M, con fecha Gualaquiza, 21 de Septiembre de 2021.</a:t>
            </a:r>
          </a:p>
          <a:p>
            <a:pPr algn="just"/>
            <a:r>
              <a:rPr lang="es-ES" sz="1200" b="1" dirty="0">
                <a:solidFill>
                  <a:schemeClr val="tx1"/>
                </a:solidFill>
              </a:rPr>
              <a:t>+ Oficio N° LMLG – 2023 – 000859Gualaquiza, 04 de abril de 2023Ab.María José Ramírez Cardoso DIRECTORA REGIONAL DEL AZUAY, CAÑAR Y MORONA </a:t>
            </a:r>
            <a:r>
              <a:rPr lang="es-ES" sz="1200" b="1" dirty="0" err="1">
                <a:solidFill>
                  <a:schemeClr val="tx1"/>
                </a:solidFill>
              </a:rPr>
              <a:t>SANTIAGOMacas.ASUNTO</a:t>
            </a:r>
            <a:r>
              <a:rPr lang="es-ES" sz="1200" b="1" dirty="0">
                <a:solidFill>
                  <a:schemeClr val="tx1"/>
                </a:solidFill>
              </a:rPr>
              <a:t>: INTERVENCIÓN del Centro de medicación de la procuraduría General del Estado, de conformidad a lo previsto en el artículo 190 de la Constitución de la República del Ecuador y la Ley de Mediación y Arbitraje y según consta en el CONVENIO adjunto,. Clausula Décima Tercera: Controversias y exigir el CUMPLIMIENTO del asfalto de los 5.7 kilómetros en el centro Urbano de varias Calles del Cantón Gualaquiza por parte del GAD Provincial de Morona Santiago.</a:t>
            </a:r>
          </a:p>
          <a:p>
            <a:pPr algn="just"/>
            <a:r>
              <a:rPr lang="es-ES" sz="1200" b="1" dirty="0">
                <a:solidFill>
                  <a:schemeClr val="tx1"/>
                </a:solidFill>
              </a:rPr>
              <a:t>•	Oficio N° LMLG – 2023 – 000860Gualaquiza, 04 de abril de 2023Ab.Byron Fernando Vásquez </a:t>
            </a:r>
            <a:r>
              <a:rPr lang="es-ES" sz="1200" b="1" dirty="0" err="1">
                <a:solidFill>
                  <a:schemeClr val="tx1"/>
                </a:solidFill>
              </a:rPr>
              <a:t>VargasABOGADO</a:t>
            </a:r>
            <a:r>
              <a:rPr lang="es-ES" sz="1200" b="1" dirty="0">
                <a:solidFill>
                  <a:schemeClr val="tx1"/>
                </a:solidFill>
              </a:rPr>
              <a:t> DE LA PROCURADURÍA GENERAL DEL </a:t>
            </a:r>
            <a:r>
              <a:rPr lang="es-ES" sz="1200" b="1" dirty="0" err="1">
                <a:solidFill>
                  <a:schemeClr val="tx1"/>
                </a:solidFill>
              </a:rPr>
              <a:t>ESTADOMacas</a:t>
            </a:r>
            <a:r>
              <a:rPr lang="es-ES" sz="1200" b="1" dirty="0">
                <a:solidFill>
                  <a:schemeClr val="tx1"/>
                </a:solidFill>
              </a:rPr>
              <a:t>.-ASUNTO: IRREGULARIDADES DEL PROCESO PRECONTRACTUAL, EJECUCIÓN, Y ADMINISTRACIÓN DEL CONTRATO EMITIDO CON FECHA 09 DIAS DEL MES DE SEPTIEMBRE DEL AÑO 2021, DENTRO DE LA LICITACION DE OBRA QUE SE CELEBRA ENTRE EL GOBIERNO AUTONOMO DESCENTRALIZADO MUNICIPAL DE GUALAQUIZA LEGALMENTE REPRESENTADO POR EL ING. FRANCIS PAVON SANMARTIN ALCALDE Y EL CONSORCIO WAQUIZ REPRESENTADO A TRAVES DEL REPRESENTANTE LEGAL Y PROCURADOR COMUN ING. PABLO EDUARDO GALINDO CALLE PARA LA “OBRA PRELIMINARES Y COMPLEMENTARIAS PARA EL PAVIMENTO FLEXIBLE DE LAS VIAS DE VARIAS CALLES DEL CANTÓN GUALAQUIZA ” Y QUE EN LA ACTUALIDAD SE ENCUENTRA CON UN PROCESO JUDICIAL N° 01803202200865  POR EL VALOR DE 291,059,25 (Doscientos noventa y un mil cincuenta y nueve con 25/100) dólares de los Estados Unidos de América. correspondientes al transporte de materiales rubros de mejoramiento de </a:t>
            </a:r>
            <a:r>
              <a:rPr lang="es-ES" sz="1200" b="1" dirty="0" err="1">
                <a:solidFill>
                  <a:schemeClr val="tx1"/>
                </a:solidFill>
              </a:rPr>
              <a:t>subrasante</a:t>
            </a:r>
            <a:r>
              <a:rPr lang="es-ES" sz="1200" b="1" dirty="0">
                <a:solidFill>
                  <a:schemeClr val="tx1"/>
                </a:solidFill>
              </a:rPr>
              <a:t> Código: 502171, SUB-BASE Clase 3 Código: 502172 y Base Clase 4 Código: 502173</a:t>
            </a:r>
            <a:endParaRPr lang="es-EC" sz="1200" b="1" dirty="0">
              <a:solidFill>
                <a:schemeClr val="tx1"/>
              </a:solidFill>
            </a:endParaRP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Tree>
    <p:extLst>
      <p:ext uri="{BB962C8B-B14F-4D97-AF65-F5344CB8AC3E}">
        <p14:creationId xmlns:p14="http://schemas.microsoft.com/office/powerpoint/2010/main" val="3792227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elogramo 9"/>
          <p:cNvSpPr/>
          <p:nvPr/>
        </p:nvSpPr>
        <p:spPr>
          <a:xfrm>
            <a:off x="1271890" y="-58057"/>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11" name="Paralelogramo 10"/>
          <p:cNvSpPr/>
          <p:nvPr/>
        </p:nvSpPr>
        <p:spPr>
          <a:xfrm>
            <a:off x="2718170" y="44142"/>
            <a:ext cx="9175492" cy="1102487"/>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rPr>
              <a:t>PROYECTO DE ENSAMBLES CULTURALES EN EL CANTÓN GUALAQUIZA. 30 Beneficiarios Artistas Culturales y población.</a:t>
            </a:r>
          </a:p>
        </p:txBody>
      </p:sp>
      <p:sp>
        <p:nvSpPr>
          <p:cNvPr id="12" name="Paralelogramo 11"/>
          <p:cNvSpPr/>
          <p:nvPr/>
        </p:nvSpPr>
        <p:spPr>
          <a:xfrm>
            <a:off x="2438400" y="1327265"/>
            <a:ext cx="9171437" cy="979068"/>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rPr>
              <a:t>CAMPAÑA DE REFORESTACIÓN DE 300 PLANTAS CON EL COLECTIVO JUNTOS POR UN PLANETA AZUL.</a:t>
            </a:r>
          </a:p>
        </p:txBody>
      </p:sp>
      <p:sp>
        <p:nvSpPr>
          <p:cNvPr id="13" name="Paralelogramo 12"/>
          <p:cNvSpPr/>
          <p:nvPr/>
        </p:nvSpPr>
        <p:spPr>
          <a:xfrm>
            <a:off x="2104570" y="2531951"/>
            <a:ext cx="9192413" cy="1243302"/>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rPr>
              <a:t>CAMPAÑAS DE CAPACITACIÓN TRIBUTARIA CON EL SRI PARA LOS EMPRENDEDORES Y COMERCIANTES DEL CANTÓN GUALAQUIZA.</a:t>
            </a:r>
          </a:p>
        </p:txBody>
      </p:sp>
      <p:sp>
        <p:nvSpPr>
          <p:cNvPr id="14" name="Paralelogramo 13"/>
          <p:cNvSpPr/>
          <p:nvPr/>
        </p:nvSpPr>
        <p:spPr>
          <a:xfrm>
            <a:off x="1674596" y="4079486"/>
            <a:ext cx="9206338" cy="1303356"/>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solidFill>
              </a:rPr>
              <a:t>DIFUSIÓN CULTURAL DE LOS TALENTOS GUALAQUICENSES CON LA CASA DE LA CULTURA BENJAMIN CARRION CON SEDE EN MACAS.</a:t>
            </a:r>
          </a:p>
        </p:txBody>
      </p:sp>
      <p:sp>
        <p:nvSpPr>
          <p:cNvPr id="15" name="Paralelogramo 14"/>
          <p:cNvSpPr/>
          <p:nvPr/>
        </p:nvSpPr>
        <p:spPr>
          <a:xfrm>
            <a:off x="1393371" y="5618161"/>
            <a:ext cx="9124592" cy="979068"/>
          </a:xfrm>
          <a:prstGeom prst="parallelogram">
            <a:avLst/>
          </a:prstGeom>
          <a:solidFill>
            <a:schemeClr val="bg1"/>
          </a:solidFill>
          <a:ln w="317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solidFill>
              </a:rPr>
              <a:t>LA SEMANA GLOBAL DEL EMPRENDIMIENTO CON LOS COLEGIOS DEL CENTRO CANTONAL DE GUALAQUIZA</a:t>
            </a:r>
          </a:p>
        </p:txBody>
      </p:sp>
      <p:sp>
        <p:nvSpPr>
          <p:cNvPr id="5" name="Pentágono 4"/>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Pentágono 3"/>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CuadroTexto 15"/>
          <p:cNvSpPr txBox="1"/>
          <p:nvPr/>
        </p:nvSpPr>
        <p:spPr>
          <a:xfrm>
            <a:off x="1" y="2486969"/>
            <a:ext cx="2438400" cy="461665"/>
          </a:xfrm>
          <a:prstGeom prst="rect">
            <a:avLst/>
          </a:prstGeom>
          <a:noFill/>
        </p:spPr>
        <p:txBody>
          <a:bodyPr wrap="square" rtlCol="0">
            <a:spAutoFit/>
          </a:bodyPr>
          <a:lstStyle/>
          <a:p>
            <a:r>
              <a:rPr lang="es-EC" sz="2400" b="1" dirty="0">
                <a:solidFill>
                  <a:srgbClr val="002060"/>
                </a:solidFill>
              </a:rPr>
              <a:t>AUTOGESTIONES:</a:t>
            </a:r>
          </a:p>
        </p:txBody>
      </p:sp>
    </p:spTree>
    <p:extLst>
      <p:ext uri="{BB962C8B-B14F-4D97-AF65-F5344CB8AC3E}">
        <p14:creationId xmlns:p14="http://schemas.microsoft.com/office/powerpoint/2010/main" val="3800739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ASISTENCIA Y ACOMPAÑAMIENTO A EVENTOS SOCIALES, CULTURALES Y CONMEMORATIVAS.</a:t>
            </a:r>
          </a:p>
        </p:txBody>
      </p:sp>
      <p:sp>
        <p:nvSpPr>
          <p:cNvPr id="11" name="CuadroTexto 10"/>
          <p:cNvSpPr txBox="1"/>
          <p:nvPr/>
        </p:nvSpPr>
        <p:spPr>
          <a:xfrm>
            <a:off x="951456" y="6152756"/>
            <a:ext cx="4891314" cy="369332"/>
          </a:xfrm>
          <a:prstGeom prst="rect">
            <a:avLst/>
          </a:prstGeom>
          <a:noFill/>
        </p:spPr>
        <p:txBody>
          <a:bodyPr wrap="square" rtlCol="0">
            <a:spAutoFit/>
          </a:bodyPr>
          <a:lstStyle/>
          <a:p>
            <a:r>
              <a:rPr lang="es-EC" dirty="0"/>
              <a:t>25-02-2022 PREGON DE CARNAVAL CANTONAL</a:t>
            </a:r>
          </a:p>
        </p:txBody>
      </p:sp>
      <p:sp>
        <p:nvSpPr>
          <p:cNvPr id="13" name="CuadroTexto 12"/>
          <p:cNvSpPr txBox="1"/>
          <p:nvPr/>
        </p:nvSpPr>
        <p:spPr>
          <a:xfrm>
            <a:off x="6704009" y="6152756"/>
            <a:ext cx="4891314" cy="369332"/>
          </a:xfrm>
          <a:prstGeom prst="rect">
            <a:avLst/>
          </a:prstGeom>
          <a:noFill/>
        </p:spPr>
        <p:txBody>
          <a:bodyPr wrap="square" rtlCol="0">
            <a:spAutoFit/>
          </a:bodyPr>
          <a:lstStyle/>
          <a:p>
            <a:r>
              <a:rPr lang="es-EC" dirty="0"/>
              <a:t>11-03-2022 SESION DE CONCEJO MUNICIPAL GZA</a:t>
            </a:r>
          </a:p>
        </p:txBody>
      </p:sp>
      <p:pic>
        <p:nvPicPr>
          <p:cNvPr id="8" name="Marcador de contenido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757" t="20241" b="-1661"/>
          <a:stretch/>
        </p:blipFill>
        <p:spPr>
          <a:xfrm>
            <a:off x="1189502" y="2073292"/>
            <a:ext cx="5248718" cy="38045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Marcador de contenido 13"/>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1358" t="-1" r="575" b="307"/>
          <a:stretch/>
        </p:blipFill>
        <p:spPr>
          <a:xfrm>
            <a:off x="6691085" y="2061028"/>
            <a:ext cx="4904237" cy="40149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7597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ASISTENCIA Y ACOMPAÑAMIENTO A EVENTOS SOCIALES, CULTURALES Y CONMEMORATIVAS.</a:t>
            </a:r>
          </a:p>
        </p:txBody>
      </p:sp>
      <p:pic>
        <p:nvPicPr>
          <p:cNvPr id="3" name="Marcador de contenido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62192"/>
            <a:ext cx="5181600" cy="38782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Marcador de contenido 1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36229" y="1825625"/>
            <a:ext cx="4102440" cy="4102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CuadroTexto 10"/>
          <p:cNvSpPr txBox="1"/>
          <p:nvPr/>
        </p:nvSpPr>
        <p:spPr>
          <a:xfrm>
            <a:off x="838200" y="6241468"/>
            <a:ext cx="4891314" cy="369332"/>
          </a:xfrm>
          <a:prstGeom prst="rect">
            <a:avLst/>
          </a:prstGeom>
          <a:noFill/>
        </p:spPr>
        <p:txBody>
          <a:bodyPr wrap="square" rtlCol="0">
            <a:spAutoFit/>
          </a:bodyPr>
          <a:lstStyle/>
          <a:p>
            <a:r>
              <a:rPr lang="es-EC" dirty="0"/>
              <a:t>12-02-2022 SESION SOLEMNE  SAN MIGUEL</a:t>
            </a:r>
          </a:p>
        </p:txBody>
      </p:sp>
      <p:sp>
        <p:nvSpPr>
          <p:cNvPr id="13" name="CuadroTexto 12"/>
          <p:cNvSpPr txBox="1"/>
          <p:nvPr/>
        </p:nvSpPr>
        <p:spPr>
          <a:xfrm>
            <a:off x="6704009" y="6152756"/>
            <a:ext cx="4891314" cy="369332"/>
          </a:xfrm>
          <a:prstGeom prst="rect">
            <a:avLst/>
          </a:prstGeom>
          <a:noFill/>
        </p:spPr>
        <p:txBody>
          <a:bodyPr wrap="square" rtlCol="0">
            <a:spAutoFit/>
          </a:bodyPr>
          <a:lstStyle/>
          <a:p>
            <a:r>
              <a:rPr lang="es-EC" dirty="0"/>
              <a:t>20-02-2022 SESION SOLEMNE CHIGUINDA</a:t>
            </a:r>
          </a:p>
        </p:txBody>
      </p:sp>
    </p:spTree>
    <p:extLst>
      <p:ext uri="{BB962C8B-B14F-4D97-AF65-F5344CB8AC3E}">
        <p14:creationId xmlns:p14="http://schemas.microsoft.com/office/powerpoint/2010/main" val="1235055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INSPECCIÓN DE OBRAS VIALES E INFRAESTRUCTURA</a:t>
            </a:r>
          </a:p>
        </p:txBody>
      </p:sp>
      <p:sp>
        <p:nvSpPr>
          <p:cNvPr id="11" name="CuadroTexto 10"/>
          <p:cNvSpPr txBox="1"/>
          <p:nvPr/>
        </p:nvSpPr>
        <p:spPr>
          <a:xfrm>
            <a:off x="951456" y="6151455"/>
            <a:ext cx="4891314" cy="338554"/>
          </a:xfrm>
          <a:prstGeom prst="rect">
            <a:avLst/>
          </a:prstGeom>
          <a:noFill/>
        </p:spPr>
        <p:txBody>
          <a:bodyPr wrap="square" rtlCol="0">
            <a:spAutoFit/>
          </a:bodyPr>
          <a:lstStyle/>
          <a:p>
            <a:r>
              <a:rPr lang="es-EC" sz="1600" b="1" dirty="0"/>
              <a:t>10-12-2022 COLOCACION DE TUBOS VIA RIO BLANCO </a:t>
            </a:r>
          </a:p>
        </p:txBody>
      </p:sp>
      <p:sp>
        <p:nvSpPr>
          <p:cNvPr id="13" name="CuadroTexto 12"/>
          <p:cNvSpPr txBox="1"/>
          <p:nvPr/>
        </p:nvSpPr>
        <p:spPr>
          <a:xfrm>
            <a:off x="6704009" y="6152756"/>
            <a:ext cx="4891314" cy="523220"/>
          </a:xfrm>
          <a:prstGeom prst="rect">
            <a:avLst/>
          </a:prstGeom>
          <a:noFill/>
        </p:spPr>
        <p:txBody>
          <a:bodyPr wrap="square" rtlCol="0">
            <a:spAutoFit/>
          </a:bodyPr>
          <a:lstStyle/>
          <a:p>
            <a:r>
              <a:rPr lang="es-EC" sz="1400" b="1" dirty="0"/>
              <a:t>REVISIÓN DEL PLANO PARA LA CONTRUCCIÓN DE LA SUB ESTACIÓN DE ENERGIA ELECTRICA DEL CANTÓN GUALAQUIZA</a:t>
            </a:r>
          </a:p>
        </p:txBody>
      </p:sp>
      <p:pic>
        <p:nvPicPr>
          <p:cNvPr id="4" name="Marcador de contenido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9556" b="32882"/>
          <a:stretch/>
        </p:blipFill>
        <p:spPr>
          <a:xfrm>
            <a:off x="1284016" y="1825625"/>
            <a:ext cx="3273469" cy="3982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Marcador de contenido 11">
            <a:extLst>
              <a:ext uri="{FF2B5EF4-FFF2-40B4-BE49-F238E27FC236}">
                <a16:creationId xmlns:a16="http://schemas.microsoft.com/office/drawing/2014/main" id="{33F6B534-2591-4BE0-884E-D96359ADAA01}"/>
              </a:ext>
            </a:extLst>
          </p:cNvPr>
          <p:cNvPicPr>
            <a:picLocks noGrp="1" noChangeAspect="1"/>
          </p:cNvPicPr>
          <p:nvPr>
            <p:ph sz="half" idx="2"/>
          </p:nvPr>
        </p:nvPicPr>
        <p:blipFill>
          <a:blip r:embed="rId4"/>
          <a:stretch>
            <a:fillRect/>
          </a:stretch>
        </p:blipFill>
        <p:spPr>
          <a:xfrm>
            <a:off x="6172200" y="2182349"/>
            <a:ext cx="5181600" cy="3637890"/>
          </a:xfrm>
        </p:spPr>
      </p:pic>
    </p:spTree>
    <p:extLst>
      <p:ext uri="{BB962C8B-B14F-4D97-AF65-F5344CB8AC3E}">
        <p14:creationId xmlns:p14="http://schemas.microsoft.com/office/powerpoint/2010/main" val="120369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ASISTENCIA Y ACOMPAÑAMIENTO A EVENTOS SOCIALES, CULTURALES Y CONMEMORATIVAS.</a:t>
            </a:r>
          </a:p>
        </p:txBody>
      </p:sp>
      <p:sp>
        <p:nvSpPr>
          <p:cNvPr id="11" name="CuadroTexto 10"/>
          <p:cNvSpPr txBox="1"/>
          <p:nvPr/>
        </p:nvSpPr>
        <p:spPr>
          <a:xfrm>
            <a:off x="951456" y="6151455"/>
            <a:ext cx="4891314" cy="338554"/>
          </a:xfrm>
          <a:prstGeom prst="rect">
            <a:avLst/>
          </a:prstGeom>
          <a:noFill/>
        </p:spPr>
        <p:txBody>
          <a:bodyPr wrap="square" rtlCol="0">
            <a:spAutoFit/>
          </a:bodyPr>
          <a:lstStyle/>
          <a:p>
            <a:r>
              <a:rPr lang="es-EC" sz="1600" b="1" dirty="0"/>
              <a:t>18 -07-2022 DIA DE LA NO VIOLENCIA DE LA MUJER </a:t>
            </a:r>
          </a:p>
        </p:txBody>
      </p:sp>
      <p:sp>
        <p:nvSpPr>
          <p:cNvPr id="13" name="CuadroTexto 12"/>
          <p:cNvSpPr txBox="1"/>
          <p:nvPr/>
        </p:nvSpPr>
        <p:spPr>
          <a:xfrm>
            <a:off x="6704009" y="6152756"/>
            <a:ext cx="4891314" cy="307777"/>
          </a:xfrm>
          <a:prstGeom prst="rect">
            <a:avLst/>
          </a:prstGeom>
          <a:noFill/>
        </p:spPr>
        <p:txBody>
          <a:bodyPr wrap="square" rtlCol="0">
            <a:spAutoFit/>
          </a:bodyPr>
          <a:lstStyle/>
          <a:p>
            <a:r>
              <a:rPr lang="es-EC" sz="1400" b="1" dirty="0"/>
              <a:t>26- 07-2022  INSPECION   EN TERRITORIO SECTOR TUMBES </a:t>
            </a:r>
          </a:p>
        </p:txBody>
      </p:sp>
      <p:pic>
        <p:nvPicPr>
          <p:cNvPr id="3" name="Marcador de contenido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58194"/>
            <a:ext cx="5181600" cy="3886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Marcador de contenido 1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172200" y="2058194"/>
            <a:ext cx="5181600"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56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401737-2882-4FB9-B8FA-918F924B64E9}"/>
              </a:ext>
            </a:extLst>
          </p:cNvPr>
          <p:cNvSpPr>
            <a:spLocks noGrp="1"/>
          </p:cNvSpPr>
          <p:nvPr>
            <p:ph type="title"/>
          </p:nvPr>
        </p:nvSpPr>
        <p:spPr>
          <a:xfrm>
            <a:off x="228316" y="2309351"/>
            <a:ext cx="11479209" cy="3989849"/>
          </a:xfrm>
        </p:spPr>
        <p:txBody>
          <a:bodyPr>
            <a:noAutofit/>
          </a:bodyPr>
          <a:lstStyle/>
          <a:p>
            <a:r>
              <a:rPr lang="es-ES" sz="2400" b="1" dirty="0">
                <a:solidFill>
                  <a:srgbClr val="FFC000"/>
                </a:solidFill>
                <a:latin typeface="Arial" panose="020B0604020202020204" pitchFamily="34" charset="0"/>
                <a:cs typeface="Arial" panose="020B0604020202020204" pitchFamily="34" charset="0"/>
              </a:rPr>
              <a:t>Art. 58.- </a:t>
            </a:r>
            <a:r>
              <a:rPr lang="es-ES" sz="2400" b="1" dirty="0">
                <a:solidFill>
                  <a:srgbClr val="00B050"/>
                </a:solidFill>
                <a:latin typeface="Arial" panose="020B0604020202020204" pitchFamily="34" charset="0"/>
                <a:cs typeface="Arial" panose="020B0604020202020204" pitchFamily="34" charset="0"/>
              </a:rPr>
              <a:t>Atribuciones de los concejales o concejalas:</a:t>
            </a:r>
            <a:br>
              <a:rPr lang="es-ES" sz="2400" dirty="0">
                <a:solidFill>
                  <a:srgbClr val="00B050"/>
                </a:solidFill>
                <a:latin typeface="Arial" panose="020B0604020202020204" pitchFamily="34" charset="0"/>
                <a:cs typeface="Arial" panose="020B0604020202020204" pitchFamily="34" charset="0"/>
              </a:rPr>
            </a:br>
            <a:br>
              <a:rPr lang="es-ES" sz="2400" dirty="0">
                <a:solidFill>
                  <a:srgbClr val="00B050"/>
                </a:solidFill>
                <a:latin typeface="Arial" panose="020B0604020202020204" pitchFamily="34" charset="0"/>
                <a:cs typeface="Arial" panose="020B0604020202020204" pitchFamily="34" charset="0"/>
              </a:rPr>
            </a:br>
            <a:r>
              <a:rPr lang="es-ES" sz="2400" dirty="0">
                <a:solidFill>
                  <a:srgbClr val="FFC000"/>
                </a:solidFill>
                <a:latin typeface="Arial" panose="020B0604020202020204" pitchFamily="34" charset="0"/>
                <a:cs typeface="Arial" panose="020B0604020202020204" pitchFamily="34" charset="0"/>
              </a:rPr>
              <a:t>a) </a:t>
            </a:r>
            <a:r>
              <a:rPr lang="es-ES" sz="2400" dirty="0">
                <a:solidFill>
                  <a:srgbClr val="00B050"/>
                </a:solidFill>
                <a:latin typeface="Arial" panose="020B0604020202020204" pitchFamily="34" charset="0"/>
                <a:cs typeface="Arial" panose="020B0604020202020204" pitchFamily="34" charset="0"/>
              </a:rPr>
              <a:t>Intervenir con voz y voto en las sesiones y deliberaciones del concejo municipal;</a:t>
            </a:r>
            <a:br>
              <a:rPr lang="es-ES" sz="2400" dirty="0">
                <a:solidFill>
                  <a:srgbClr val="00B050"/>
                </a:solidFill>
                <a:latin typeface="Arial" panose="020B0604020202020204" pitchFamily="34" charset="0"/>
                <a:cs typeface="Arial" panose="020B0604020202020204" pitchFamily="34" charset="0"/>
              </a:rPr>
            </a:br>
            <a:br>
              <a:rPr lang="es-ES" sz="2400" dirty="0">
                <a:solidFill>
                  <a:srgbClr val="00B050"/>
                </a:solidFill>
                <a:latin typeface="Arial" panose="020B0604020202020204" pitchFamily="34" charset="0"/>
                <a:cs typeface="Arial" panose="020B0604020202020204" pitchFamily="34" charset="0"/>
              </a:rPr>
            </a:br>
            <a:r>
              <a:rPr lang="es-ES" sz="2400" dirty="0">
                <a:solidFill>
                  <a:srgbClr val="FFC000"/>
                </a:solidFill>
                <a:latin typeface="Arial" panose="020B0604020202020204" pitchFamily="34" charset="0"/>
                <a:cs typeface="Arial" panose="020B0604020202020204" pitchFamily="34" charset="0"/>
              </a:rPr>
              <a:t>b) </a:t>
            </a:r>
            <a:r>
              <a:rPr lang="es-ES" sz="2400" dirty="0">
                <a:solidFill>
                  <a:srgbClr val="00B050"/>
                </a:solidFill>
                <a:latin typeface="Arial" panose="020B0604020202020204" pitchFamily="34" charset="0"/>
                <a:cs typeface="Arial" panose="020B0604020202020204" pitchFamily="34" charset="0"/>
              </a:rPr>
              <a:t>Presentar proyectos de ordenanzas cantonales, en el ámbito de competencia del gobierno </a:t>
            </a:r>
            <a:r>
              <a:rPr lang="es-EC" sz="2400" dirty="0">
                <a:solidFill>
                  <a:srgbClr val="00B050"/>
                </a:solidFill>
                <a:latin typeface="Arial" panose="020B0604020202020204" pitchFamily="34" charset="0"/>
                <a:cs typeface="Arial" panose="020B0604020202020204" pitchFamily="34" charset="0"/>
              </a:rPr>
              <a:t>autónomo descentralizado municipal;</a:t>
            </a:r>
            <a:br>
              <a:rPr lang="es-EC" sz="2400" dirty="0">
                <a:solidFill>
                  <a:srgbClr val="00B050"/>
                </a:solidFill>
                <a:latin typeface="Arial" panose="020B0604020202020204" pitchFamily="34" charset="0"/>
                <a:cs typeface="Arial" panose="020B0604020202020204" pitchFamily="34" charset="0"/>
              </a:rPr>
            </a:br>
            <a:br>
              <a:rPr lang="es-EC" sz="2400" dirty="0">
                <a:solidFill>
                  <a:srgbClr val="00B050"/>
                </a:solidFill>
                <a:latin typeface="Arial" panose="020B0604020202020204" pitchFamily="34" charset="0"/>
                <a:cs typeface="Arial" panose="020B0604020202020204" pitchFamily="34" charset="0"/>
              </a:rPr>
            </a:br>
            <a:r>
              <a:rPr lang="es-ES" sz="2400" dirty="0">
                <a:solidFill>
                  <a:srgbClr val="FFC000"/>
                </a:solidFill>
                <a:latin typeface="Arial" panose="020B0604020202020204" pitchFamily="34" charset="0"/>
                <a:cs typeface="Arial" panose="020B0604020202020204" pitchFamily="34" charset="0"/>
              </a:rPr>
              <a:t>c) </a:t>
            </a:r>
            <a:r>
              <a:rPr lang="es-ES" sz="2400" dirty="0">
                <a:solidFill>
                  <a:srgbClr val="00B050"/>
                </a:solidFill>
                <a:latin typeface="Arial" panose="020B0604020202020204" pitchFamily="34" charset="0"/>
                <a:cs typeface="Arial" panose="020B0604020202020204" pitchFamily="34" charset="0"/>
              </a:rPr>
              <a:t>Intervenir en el consejo cantonal de planificación y en las comisiones, delegaciones y representaciones que designe el concejo municipal; y,</a:t>
            </a:r>
            <a:br>
              <a:rPr lang="es-ES" sz="2400" dirty="0">
                <a:solidFill>
                  <a:srgbClr val="00B050"/>
                </a:solidFill>
                <a:latin typeface="Arial" panose="020B0604020202020204" pitchFamily="34" charset="0"/>
                <a:cs typeface="Arial" panose="020B0604020202020204" pitchFamily="34" charset="0"/>
              </a:rPr>
            </a:br>
            <a:br>
              <a:rPr lang="es-ES" sz="2400" dirty="0">
                <a:solidFill>
                  <a:srgbClr val="00B050"/>
                </a:solidFill>
                <a:latin typeface="Arial" panose="020B0604020202020204" pitchFamily="34" charset="0"/>
                <a:cs typeface="Arial" panose="020B0604020202020204" pitchFamily="34" charset="0"/>
              </a:rPr>
            </a:br>
            <a:r>
              <a:rPr lang="es-ES" sz="2400" dirty="0">
                <a:solidFill>
                  <a:srgbClr val="FFC000"/>
                </a:solidFill>
                <a:latin typeface="Arial" panose="020B0604020202020204" pitchFamily="34" charset="0"/>
                <a:cs typeface="Arial" panose="020B0604020202020204" pitchFamily="34" charset="0"/>
              </a:rPr>
              <a:t>d) </a:t>
            </a:r>
            <a:r>
              <a:rPr lang="es-ES" sz="2400" dirty="0">
                <a:solidFill>
                  <a:srgbClr val="00B050"/>
                </a:solidFill>
                <a:latin typeface="Arial" panose="020B0604020202020204" pitchFamily="34" charset="0"/>
                <a:cs typeface="Arial" panose="020B0604020202020204" pitchFamily="34" charset="0"/>
              </a:rPr>
              <a:t>Fiscalizar las acciones del ejecutivo cantonal de acuerdo con este Código y la ley.</a:t>
            </a:r>
            <a:endParaRPr lang="es-EC" sz="2400" dirty="0">
              <a:solidFill>
                <a:srgbClr val="00B050"/>
              </a:solidFill>
              <a:latin typeface="Arial" panose="020B0604020202020204" pitchFamily="34" charset="0"/>
              <a:cs typeface="Arial" panose="020B0604020202020204" pitchFamily="34" charset="0"/>
            </a:endParaRPr>
          </a:p>
        </p:txBody>
      </p:sp>
      <p:sp>
        <p:nvSpPr>
          <p:cNvPr id="6" name="CuadroTexto 5"/>
          <p:cNvSpPr txBox="1"/>
          <p:nvPr/>
        </p:nvSpPr>
        <p:spPr>
          <a:xfrm>
            <a:off x="1674596" y="869275"/>
            <a:ext cx="9164392" cy="1077218"/>
          </a:xfrm>
          <a:prstGeom prst="rect">
            <a:avLst/>
          </a:prstGeom>
          <a:noFill/>
        </p:spPr>
        <p:txBody>
          <a:bodyPr wrap="square" rtlCol="0">
            <a:spAutoFit/>
          </a:bodyPr>
          <a:lstStyle/>
          <a:p>
            <a:pPr algn="ctr"/>
            <a:r>
              <a:rPr lang="es-EC" sz="3200" b="1" dirty="0"/>
              <a:t>CODIGO ORGANICO DE ORGANIZACION TERRITORIAL</a:t>
            </a:r>
          </a:p>
          <a:p>
            <a:pPr algn="ctr"/>
            <a:r>
              <a:rPr lang="es-EC" sz="3200" b="1" dirty="0"/>
              <a:t>COOTAD</a:t>
            </a:r>
            <a:endParaRPr lang="es-EC" sz="3200"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Pentágono 7"/>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Tree>
    <p:extLst>
      <p:ext uri="{BB962C8B-B14F-4D97-AF65-F5344CB8AC3E}">
        <p14:creationId xmlns:p14="http://schemas.microsoft.com/office/powerpoint/2010/main" val="1691542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PROCESOS DE FISCALIZACIÓN ASESORIA E INSPECCIÓN OBRAS PÚBLICAS.</a:t>
            </a:r>
          </a:p>
        </p:txBody>
      </p:sp>
      <p:sp>
        <p:nvSpPr>
          <p:cNvPr id="11" name="CuadroTexto 10"/>
          <p:cNvSpPr txBox="1"/>
          <p:nvPr/>
        </p:nvSpPr>
        <p:spPr>
          <a:xfrm>
            <a:off x="951456" y="6151455"/>
            <a:ext cx="4891314" cy="584775"/>
          </a:xfrm>
          <a:prstGeom prst="rect">
            <a:avLst/>
          </a:prstGeom>
          <a:noFill/>
        </p:spPr>
        <p:txBody>
          <a:bodyPr wrap="square" rtlCol="0">
            <a:spAutoFit/>
          </a:bodyPr>
          <a:lstStyle/>
          <a:p>
            <a:r>
              <a:rPr lang="es-EC" sz="1600" b="1" dirty="0"/>
              <a:t>ACOMPAÑAMIENTO A LAS INAUGURACIONES DE OBRAS</a:t>
            </a:r>
          </a:p>
        </p:txBody>
      </p:sp>
      <p:sp>
        <p:nvSpPr>
          <p:cNvPr id="13" name="CuadroTexto 12"/>
          <p:cNvSpPr txBox="1"/>
          <p:nvPr/>
        </p:nvSpPr>
        <p:spPr>
          <a:xfrm>
            <a:off x="6704009" y="6152756"/>
            <a:ext cx="4891314" cy="307777"/>
          </a:xfrm>
          <a:prstGeom prst="rect">
            <a:avLst/>
          </a:prstGeom>
          <a:noFill/>
        </p:spPr>
        <p:txBody>
          <a:bodyPr wrap="square" rtlCol="0">
            <a:spAutoFit/>
          </a:bodyPr>
          <a:lstStyle/>
          <a:p>
            <a:r>
              <a:rPr lang="es-EC" sz="1400" b="1" dirty="0"/>
              <a:t>SESIÓN SOLEMNE DE NUEVA TARQUI </a:t>
            </a:r>
          </a:p>
        </p:txBody>
      </p:sp>
      <p:pic>
        <p:nvPicPr>
          <p:cNvPr id="20" name="Marcador de contenido 19">
            <a:extLst>
              <a:ext uri="{FF2B5EF4-FFF2-40B4-BE49-F238E27FC236}">
                <a16:creationId xmlns:a16="http://schemas.microsoft.com/office/drawing/2014/main" id="{92456595-1ACC-43A3-877E-2F3613AA79B4}"/>
              </a:ext>
            </a:extLst>
          </p:cNvPr>
          <p:cNvPicPr>
            <a:picLocks noGrp="1" noChangeAspect="1"/>
          </p:cNvPicPr>
          <p:nvPr>
            <p:ph sz="half" idx="1"/>
          </p:nvPr>
        </p:nvPicPr>
        <p:blipFill>
          <a:blip r:embed="rId3"/>
          <a:stretch>
            <a:fillRect/>
          </a:stretch>
        </p:blipFill>
        <p:spPr>
          <a:xfrm>
            <a:off x="838200" y="2543969"/>
            <a:ext cx="5181600" cy="2914650"/>
          </a:xfrm>
        </p:spPr>
      </p:pic>
      <p:pic>
        <p:nvPicPr>
          <p:cNvPr id="24" name="Marcador de contenido 23">
            <a:extLst>
              <a:ext uri="{FF2B5EF4-FFF2-40B4-BE49-F238E27FC236}">
                <a16:creationId xmlns:a16="http://schemas.microsoft.com/office/drawing/2014/main" id="{768FDBCF-50A8-4262-BDBA-80C29FB6FEBB}"/>
              </a:ext>
            </a:extLst>
          </p:cNvPr>
          <p:cNvPicPr>
            <a:picLocks noGrp="1" noChangeAspect="1"/>
          </p:cNvPicPr>
          <p:nvPr>
            <p:ph sz="half" idx="2"/>
          </p:nvPr>
        </p:nvPicPr>
        <p:blipFill>
          <a:blip r:embed="rId4"/>
          <a:stretch>
            <a:fillRect/>
          </a:stretch>
        </p:blipFill>
        <p:spPr>
          <a:xfrm>
            <a:off x="6172200" y="2543969"/>
            <a:ext cx="5181600" cy="2914650"/>
          </a:xfrm>
        </p:spPr>
      </p:pic>
    </p:spTree>
    <p:extLst>
      <p:ext uri="{BB962C8B-B14F-4D97-AF65-F5344CB8AC3E}">
        <p14:creationId xmlns:p14="http://schemas.microsoft.com/office/powerpoint/2010/main" val="3121168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ASISTENCIA Y ACOMPAÑAMIENTO A EVENTOS SOCIALES, CULTURALES Y CONMEMORATIVAS.</a:t>
            </a:r>
          </a:p>
        </p:txBody>
      </p:sp>
      <p:sp>
        <p:nvSpPr>
          <p:cNvPr id="11" name="CuadroTexto 10"/>
          <p:cNvSpPr txBox="1"/>
          <p:nvPr/>
        </p:nvSpPr>
        <p:spPr>
          <a:xfrm>
            <a:off x="951456" y="6151455"/>
            <a:ext cx="4891314" cy="584775"/>
          </a:xfrm>
          <a:prstGeom prst="rect">
            <a:avLst/>
          </a:prstGeom>
          <a:noFill/>
        </p:spPr>
        <p:txBody>
          <a:bodyPr wrap="square" rtlCol="0">
            <a:spAutoFit/>
          </a:bodyPr>
          <a:lstStyle/>
          <a:p>
            <a:r>
              <a:rPr lang="es-EC" sz="1600" b="1" dirty="0"/>
              <a:t>ASISTENCIA A LAS SESIONES ORDINARIAS DEL CONCEJO MUNICIPAL </a:t>
            </a:r>
          </a:p>
        </p:txBody>
      </p:sp>
      <p:sp>
        <p:nvSpPr>
          <p:cNvPr id="13" name="CuadroTexto 12"/>
          <p:cNvSpPr txBox="1"/>
          <p:nvPr/>
        </p:nvSpPr>
        <p:spPr>
          <a:xfrm>
            <a:off x="6704009" y="6152756"/>
            <a:ext cx="4891314" cy="307777"/>
          </a:xfrm>
          <a:prstGeom prst="rect">
            <a:avLst/>
          </a:prstGeom>
          <a:noFill/>
        </p:spPr>
        <p:txBody>
          <a:bodyPr wrap="square" rtlCol="0">
            <a:spAutoFit/>
          </a:bodyPr>
          <a:lstStyle/>
          <a:p>
            <a:r>
              <a:rPr lang="es-EC" sz="1400" b="1" dirty="0"/>
              <a:t>SESIÓN SOLEMNE DE NUEVA TARQUI </a:t>
            </a:r>
          </a:p>
        </p:txBody>
      </p:sp>
      <p:pic>
        <p:nvPicPr>
          <p:cNvPr id="15" name="Marcador de contenido 14">
            <a:extLst>
              <a:ext uri="{FF2B5EF4-FFF2-40B4-BE49-F238E27FC236}">
                <a16:creationId xmlns:a16="http://schemas.microsoft.com/office/drawing/2014/main" id="{A9C6E3FD-A6F3-454B-A82A-39DDE1694E27}"/>
              </a:ext>
            </a:extLst>
          </p:cNvPr>
          <p:cNvPicPr>
            <a:picLocks noGrp="1" noChangeAspect="1"/>
          </p:cNvPicPr>
          <p:nvPr>
            <p:ph sz="half" idx="2"/>
          </p:nvPr>
        </p:nvPicPr>
        <p:blipFill>
          <a:blip r:embed="rId3"/>
          <a:stretch>
            <a:fillRect/>
          </a:stretch>
        </p:blipFill>
        <p:spPr>
          <a:xfrm>
            <a:off x="6989830" y="1825625"/>
            <a:ext cx="3546340" cy="4351338"/>
          </a:xfrm>
        </p:spPr>
      </p:pic>
      <p:pic>
        <p:nvPicPr>
          <p:cNvPr id="8" name="Marcador de contenido 7">
            <a:extLst>
              <a:ext uri="{FF2B5EF4-FFF2-40B4-BE49-F238E27FC236}">
                <a16:creationId xmlns:a16="http://schemas.microsoft.com/office/drawing/2014/main" id="{3EC6F34B-946E-4CF6-B206-C402D7887AB8}"/>
              </a:ext>
            </a:extLst>
          </p:cNvPr>
          <p:cNvPicPr>
            <a:picLocks noGrp="1" noChangeAspect="1"/>
          </p:cNvPicPr>
          <p:nvPr>
            <p:ph sz="half" idx="1"/>
          </p:nvPr>
        </p:nvPicPr>
        <p:blipFill>
          <a:blip r:embed="rId4"/>
          <a:stretch>
            <a:fillRect/>
          </a:stretch>
        </p:blipFill>
        <p:spPr>
          <a:xfrm>
            <a:off x="838200" y="2543969"/>
            <a:ext cx="5181600" cy="2914650"/>
          </a:xfrm>
        </p:spPr>
      </p:pic>
    </p:spTree>
    <p:extLst>
      <p:ext uri="{BB962C8B-B14F-4D97-AF65-F5344CB8AC3E}">
        <p14:creationId xmlns:p14="http://schemas.microsoft.com/office/powerpoint/2010/main" val="3808535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ASISTENCIA Y ACOMPAÑAMIENTO A LAS SESIONES CONMEMORATIVAS.</a:t>
            </a:r>
          </a:p>
        </p:txBody>
      </p:sp>
      <p:sp>
        <p:nvSpPr>
          <p:cNvPr id="11" name="CuadroTexto 10"/>
          <p:cNvSpPr txBox="1"/>
          <p:nvPr/>
        </p:nvSpPr>
        <p:spPr>
          <a:xfrm>
            <a:off x="951456" y="6151455"/>
            <a:ext cx="4891314" cy="338554"/>
          </a:xfrm>
          <a:prstGeom prst="rect">
            <a:avLst/>
          </a:prstGeom>
          <a:noFill/>
        </p:spPr>
        <p:txBody>
          <a:bodyPr wrap="square" rtlCol="0">
            <a:spAutoFit/>
          </a:bodyPr>
          <a:lstStyle/>
          <a:p>
            <a:r>
              <a:rPr lang="es-EC" sz="1600" b="1" dirty="0"/>
              <a:t>16 -08-2022 SESION SOLEMNE DE CANTONIZACION </a:t>
            </a:r>
          </a:p>
        </p:txBody>
      </p:sp>
      <p:sp>
        <p:nvSpPr>
          <p:cNvPr id="13" name="CuadroTexto 12"/>
          <p:cNvSpPr txBox="1"/>
          <p:nvPr/>
        </p:nvSpPr>
        <p:spPr>
          <a:xfrm>
            <a:off x="6704009" y="6152756"/>
            <a:ext cx="4891314" cy="307777"/>
          </a:xfrm>
          <a:prstGeom prst="rect">
            <a:avLst/>
          </a:prstGeom>
          <a:noFill/>
        </p:spPr>
        <p:txBody>
          <a:bodyPr wrap="square" rtlCol="0">
            <a:spAutoFit/>
          </a:bodyPr>
          <a:lstStyle/>
          <a:p>
            <a:r>
              <a:rPr lang="es-EC" sz="1400" b="1" dirty="0"/>
              <a:t>06- 09-2022  SESION SOLEMNE IDEAL </a:t>
            </a:r>
          </a:p>
        </p:txBody>
      </p:sp>
      <p:pic>
        <p:nvPicPr>
          <p:cNvPr id="8" name="Marcador de contenido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275173"/>
            <a:ext cx="5181600" cy="3452241"/>
          </a:xfrm>
        </p:spPr>
      </p:pic>
      <p:pic>
        <p:nvPicPr>
          <p:cNvPr id="12" name="Marcador de contenido 11"/>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6462" b="6568"/>
          <a:stretch/>
        </p:blipFill>
        <p:spPr>
          <a:xfrm>
            <a:off x="6261411" y="2275173"/>
            <a:ext cx="4176130" cy="3503036"/>
          </a:xfrm>
        </p:spPr>
      </p:pic>
    </p:spTree>
    <p:extLst>
      <p:ext uri="{BB962C8B-B14F-4D97-AF65-F5344CB8AC3E}">
        <p14:creationId xmlns:p14="http://schemas.microsoft.com/office/powerpoint/2010/main" val="47702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ASISTENCIA Y ACOMPAÑAMIENTO A LAS SESIONES CONMEMORATIVAS.</a:t>
            </a:r>
          </a:p>
        </p:txBody>
      </p:sp>
      <p:sp>
        <p:nvSpPr>
          <p:cNvPr id="11" name="CuadroTexto 10"/>
          <p:cNvSpPr txBox="1"/>
          <p:nvPr/>
        </p:nvSpPr>
        <p:spPr>
          <a:xfrm>
            <a:off x="951456" y="6151455"/>
            <a:ext cx="4891314" cy="338554"/>
          </a:xfrm>
          <a:prstGeom prst="rect">
            <a:avLst/>
          </a:prstGeom>
          <a:noFill/>
        </p:spPr>
        <p:txBody>
          <a:bodyPr wrap="square" rtlCol="0">
            <a:spAutoFit/>
          </a:bodyPr>
          <a:lstStyle/>
          <a:p>
            <a:r>
              <a:rPr lang="es-EC" sz="1600" b="1" dirty="0"/>
              <a:t>25 -09-2022 SESION SOLEMNE  EL ROSARIO </a:t>
            </a:r>
          </a:p>
        </p:txBody>
      </p:sp>
      <p:sp>
        <p:nvSpPr>
          <p:cNvPr id="13" name="CuadroTexto 12"/>
          <p:cNvSpPr txBox="1"/>
          <p:nvPr/>
        </p:nvSpPr>
        <p:spPr>
          <a:xfrm>
            <a:off x="6704009" y="6152756"/>
            <a:ext cx="4891314" cy="307777"/>
          </a:xfrm>
          <a:prstGeom prst="rect">
            <a:avLst/>
          </a:prstGeom>
          <a:noFill/>
        </p:spPr>
        <p:txBody>
          <a:bodyPr wrap="square" rtlCol="0">
            <a:spAutoFit/>
          </a:bodyPr>
          <a:lstStyle/>
          <a:p>
            <a:r>
              <a:rPr lang="es-EC" sz="1400" b="1" dirty="0"/>
              <a:t>31- 10-2022  SEMANA GLOBAL DEL EMPRENDIIENTO  </a:t>
            </a:r>
          </a:p>
        </p:txBody>
      </p:sp>
      <p:pic>
        <p:nvPicPr>
          <p:cNvPr id="4" name="Marcador de contenido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270316"/>
            <a:ext cx="5181600" cy="34619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Marcador de contenido 1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172200" y="2354517"/>
            <a:ext cx="5181600" cy="32935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0402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CAPACITACIÓN A MUJERES DEL SECTOR RURAL DEL CANTÓN GUALAQUIZA</a:t>
            </a:r>
          </a:p>
        </p:txBody>
      </p:sp>
      <p:sp>
        <p:nvSpPr>
          <p:cNvPr id="11" name="CuadroTexto 10"/>
          <p:cNvSpPr txBox="1"/>
          <p:nvPr/>
        </p:nvSpPr>
        <p:spPr>
          <a:xfrm>
            <a:off x="951456" y="6151455"/>
            <a:ext cx="4891314" cy="584775"/>
          </a:xfrm>
          <a:prstGeom prst="rect">
            <a:avLst/>
          </a:prstGeom>
          <a:noFill/>
        </p:spPr>
        <p:txBody>
          <a:bodyPr wrap="square" rtlCol="0">
            <a:spAutoFit/>
          </a:bodyPr>
          <a:lstStyle/>
          <a:p>
            <a:r>
              <a:rPr lang="es-EC" sz="1600" b="1" dirty="0"/>
              <a:t>07 -12-2022 CAPACITACION A COMUNIDAD SAN LUIS YANZAST</a:t>
            </a:r>
          </a:p>
        </p:txBody>
      </p:sp>
      <p:sp>
        <p:nvSpPr>
          <p:cNvPr id="13" name="CuadroTexto 12"/>
          <p:cNvSpPr txBox="1"/>
          <p:nvPr/>
        </p:nvSpPr>
        <p:spPr>
          <a:xfrm>
            <a:off x="6704009" y="6152756"/>
            <a:ext cx="4891314" cy="307777"/>
          </a:xfrm>
          <a:prstGeom prst="rect">
            <a:avLst/>
          </a:prstGeom>
          <a:noFill/>
        </p:spPr>
        <p:txBody>
          <a:bodyPr wrap="square" rtlCol="0">
            <a:spAutoFit/>
          </a:bodyPr>
          <a:lstStyle/>
          <a:p>
            <a:r>
              <a:rPr lang="es-EC" sz="1400" b="1" dirty="0"/>
              <a:t>31- 10-2022  SEMANA GLOBAL DEL EMPRENDIIENTO  </a:t>
            </a:r>
          </a:p>
        </p:txBody>
      </p:sp>
      <p:pic>
        <p:nvPicPr>
          <p:cNvPr id="8" name="Marcador de contenido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26202"/>
            <a:ext cx="5181600" cy="37501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Marcador de contenido 9">
            <a:extLst>
              <a:ext uri="{FF2B5EF4-FFF2-40B4-BE49-F238E27FC236}">
                <a16:creationId xmlns:a16="http://schemas.microsoft.com/office/drawing/2014/main" id="{2CDE918D-5ED1-484B-9547-007757698574}"/>
              </a:ext>
            </a:extLst>
          </p:cNvPr>
          <p:cNvPicPr>
            <a:picLocks noGrp="1" noChangeAspect="1"/>
          </p:cNvPicPr>
          <p:nvPr>
            <p:ph sz="half" idx="2"/>
          </p:nvPr>
        </p:nvPicPr>
        <p:blipFill>
          <a:blip r:embed="rId4"/>
          <a:stretch>
            <a:fillRect/>
          </a:stretch>
        </p:blipFill>
        <p:spPr>
          <a:xfrm>
            <a:off x="6172200" y="2560161"/>
            <a:ext cx="5181600" cy="2882265"/>
          </a:xfrm>
        </p:spPr>
      </p:pic>
    </p:spTree>
    <p:extLst>
      <p:ext uri="{BB962C8B-B14F-4D97-AF65-F5344CB8AC3E}">
        <p14:creationId xmlns:p14="http://schemas.microsoft.com/office/powerpoint/2010/main" val="2681627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6" name="Pentágono 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Pentágono 6"/>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aralelogramo 8"/>
          <p:cNvSpPr/>
          <p:nvPr/>
        </p:nvSpPr>
        <p:spPr>
          <a:xfrm>
            <a:off x="2054906" y="359206"/>
            <a:ext cx="8766628" cy="1088570"/>
          </a:xfrm>
          <a:prstGeom prst="parallelogram">
            <a:avLst/>
          </a:prstGeom>
          <a:solidFill>
            <a:schemeClr val="bg1"/>
          </a:solidFill>
          <a:ln w="31750">
            <a:solidFill>
              <a:srgbClr val="EF2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chemeClr val="tx1"/>
                </a:solidFill>
              </a:rPr>
              <a:t>CONCEJO MUNICIPAL DESIGNÓ A CONCEJAL PIEDAD WAMPASH A SUBRROGAR LA ALCADÍA DICIEMBRE DE 2022</a:t>
            </a:r>
          </a:p>
        </p:txBody>
      </p:sp>
      <p:sp>
        <p:nvSpPr>
          <p:cNvPr id="11" name="CuadroTexto 10"/>
          <p:cNvSpPr txBox="1"/>
          <p:nvPr/>
        </p:nvSpPr>
        <p:spPr>
          <a:xfrm>
            <a:off x="951456" y="6151455"/>
            <a:ext cx="4891314" cy="584775"/>
          </a:xfrm>
          <a:prstGeom prst="rect">
            <a:avLst/>
          </a:prstGeom>
          <a:noFill/>
        </p:spPr>
        <p:txBody>
          <a:bodyPr wrap="square" rtlCol="0">
            <a:spAutoFit/>
          </a:bodyPr>
          <a:lstStyle/>
          <a:p>
            <a:r>
              <a:rPr lang="es-EC" sz="1600" b="1" dirty="0"/>
              <a:t>07 -12-2022 CAPACITACION A COMUNIDAD SAN LUIS YANZAST</a:t>
            </a:r>
          </a:p>
        </p:txBody>
      </p:sp>
      <p:sp>
        <p:nvSpPr>
          <p:cNvPr id="13" name="CuadroTexto 12"/>
          <p:cNvSpPr txBox="1"/>
          <p:nvPr/>
        </p:nvSpPr>
        <p:spPr>
          <a:xfrm>
            <a:off x="6704009" y="6152756"/>
            <a:ext cx="4891314" cy="307777"/>
          </a:xfrm>
          <a:prstGeom prst="rect">
            <a:avLst/>
          </a:prstGeom>
          <a:noFill/>
        </p:spPr>
        <p:txBody>
          <a:bodyPr wrap="square" rtlCol="0">
            <a:spAutoFit/>
          </a:bodyPr>
          <a:lstStyle/>
          <a:p>
            <a:r>
              <a:rPr lang="es-EC" sz="1400" b="1" dirty="0"/>
              <a:t>31- 10-2022  SEMANA GLOBAL DEL EMPRENDIIENTO  </a:t>
            </a:r>
          </a:p>
        </p:txBody>
      </p:sp>
      <p:pic>
        <p:nvPicPr>
          <p:cNvPr id="12" name="Marcador de contenido 11">
            <a:extLst>
              <a:ext uri="{FF2B5EF4-FFF2-40B4-BE49-F238E27FC236}">
                <a16:creationId xmlns:a16="http://schemas.microsoft.com/office/drawing/2014/main" id="{9C1A28F0-589B-486F-98EE-E181D4A52EE3}"/>
              </a:ext>
            </a:extLst>
          </p:cNvPr>
          <p:cNvPicPr>
            <a:picLocks noGrp="1" noChangeAspect="1"/>
          </p:cNvPicPr>
          <p:nvPr>
            <p:ph sz="half" idx="1"/>
          </p:nvPr>
        </p:nvPicPr>
        <p:blipFill>
          <a:blip r:embed="rId3"/>
          <a:stretch>
            <a:fillRect/>
          </a:stretch>
        </p:blipFill>
        <p:spPr>
          <a:xfrm>
            <a:off x="838200" y="2058194"/>
            <a:ext cx="5181600" cy="3886200"/>
          </a:xfrm>
        </p:spPr>
      </p:pic>
      <p:pic>
        <p:nvPicPr>
          <p:cNvPr id="17" name="Marcador de contenido 16">
            <a:extLst>
              <a:ext uri="{FF2B5EF4-FFF2-40B4-BE49-F238E27FC236}">
                <a16:creationId xmlns:a16="http://schemas.microsoft.com/office/drawing/2014/main" id="{3ECC8B1F-DFE9-4C05-BA50-F5CEFEDF005D}"/>
              </a:ext>
            </a:extLst>
          </p:cNvPr>
          <p:cNvPicPr>
            <a:picLocks noGrp="1" noChangeAspect="1"/>
          </p:cNvPicPr>
          <p:nvPr>
            <p:ph sz="half" idx="2"/>
          </p:nvPr>
        </p:nvPicPr>
        <p:blipFill>
          <a:blip r:embed="rId4"/>
          <a:stretch>
            <a:fillRect/>
          </a:stretch>
        </p:blipFill>
        <p:spPr>
          <a:xfrm>
            <a:off x="7000268" y="1825625"/>
            <a:ext cx="3504798" cy="4325830"/>
          </a:xfrm>
        </p:spPr>
      </p:pic>
    </p:spTree>
    <p:extLst>
      <p:ext uri="{BB962C8B-B14F-4D97-AF65-F5344CB8AC3E}">
        <p14:creationId xmlns:p14="http://schemas.microsoft.com/office/powerpoint/2010/main" val="3153404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B6CF49E-7AC5-4B47-B6D7-10AB9EE1EE3D}"/>
              </a:ext>
            </a:extLst>
          </p:cNvPr>
          <p:cNvSpPr>
            <a:spLocks noGrp="1"/>
          </p:cNvSpPr>
          <p:nvPr>
            <p:ph type="title"/>
          </p:nvPr>
        </p:nvSpPr>
        <p:spPr>
          <a:xfrm>
            <a:off x="6747045" y="4941610"/>
            <a:ext cx="4848278" cy="1338274"/>
          </a:xfrm>
        </p:spPr>
        <p:txBody>
          <a:bodyPr>
            <a:normAutofit/>
          </a:bodyPr>
          <a:lstStyle/>
          <a:p>
            <a:r>
              <a:rPr lang="es-EC" sz="3600" b="1" dirty="0">
                <a:latin typeface="Arial" panose="020B0604020202020204" pitchFamily="34" charset="0"/>
                <a:cs typeface="Arial" panose="020B0604020202020204" pitchFamily="34" charset="0"/>
              </a:rPr>
              <a:t>YUMINSAJRUME !!</a:t>
            </a:r>
          </a:p>
        </p:txBody>
      </p:sp>
      <p:sp>
        <p:nvSpPr>
          <p:cNvPr id="7" name="Marcador de texto 6">
            <a:extLst>
              <a:ext uri="{FF2B5EF4-FFF2-40B4-BE49-F238E27FC236}">
                <a16:creationId xmlns:a16="http://schemas.microsoft.com/office/drawing/2014/main" id="{7340ACE9-FE22-4EBB-8FD4-74156E5C9E3E}"/>
              </a:ext>
            </a:extLst>
          </p:cNvPr>
          <p:cNvSpPr>
            <a:spLocks noGrp="1"/>
          </p:cNvSpPr>
          <p:nvPr>
            <p:ph type="body" sz="half" idx="2"/>
          </p:nvPr>
        </p:nvSpPr>
        <p:spPr>
          <a:xfrm rot="20837747">
            <a:off x="1767429" y="5554609"/>
            <a:ext cx="4556731" cy="1351528"/>
          </a:xfrm>
        </p:spPr>
        <p:txBody>
          <a:bodyPr>
            <a:normAutofit/>
          </a:bodyPr>
          <a:lstStyle/>
          <a:p>
            <a:r>
              <a:rPr lang="es-EC" sz="3600" b="1" dirty="0">
                <a:latin typeface="Arial" panose="020B0604020202020204" pitchFamily="34" charset="0"/>
                <a:cs typeface="Arial" panose="020B0604020202020204" pitchFamily="34" charset="0"/>
              </a:rPr>
              <a:t>GRACIAS!!</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8" name="Pentágono 7"/>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Pentágono 8"/>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5" name="Marcador de posición de imagen 14">
            <a:extLst>
              <a:ext uri="{FF2B5EF4-FFF2-40B4-BE49-F238E27FC236}">
                <a16:creationId xmlns:a16="http://schemas.microsoft.com/office/drawing/2014/main" id="{E93323BD-4227-4E7F-9D40-DC85F70ED821}"/>
              </a:ext>
            </a:extLst>
          </p:cNvPr>
          <p:cNvPicPr>
            <a:picLocks noGrp="1" noChangeAspect="1"/>
          </p:cNvPicPr>
          <p:nvPr>
            <p:ph type="pic" idx="1"/>
          </p:nvPr>
        </p:nvPicPr>
        <p:blipFill>
          <a:blip r:embed="rId3"/>
          <a:srcRect t="21533" b="21533"/>
          <a:stretch>
            <a:fillRect/>
          </a:stretch>
        </p:blipFill>
        <p:spPr>
          <a:xfrm>
            <a:off x="1445994" y="1290858"/>
            <a:ext cx="10366515" cy="4276284"/>
          </a:xfrm>
        </p:spPr>
      </p:pic>
    </p:spTree>
    <p:extLst>
      <p:ext uri="{BB962C8B-B14F-4D97-AF65-F5344CB8AC3E}">
        <p14:creationId xmlns:p14="http://schemas.microsoft.com/office/powerpoint/2010/main" val="678055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443689" y="-1"/>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22" name="Hexágono 21"/>
          <p:cNvSpPr/>
          <p:nvPr/>
        </p:nvSpPr>
        <p:spPr>
          <a:xfrm>
            <a:off x="2561558" y="3777937"/>
            <a:ext cx="6888427" cy="677164"/>
          </a:xfrm>
          <a:prstGeom prst="hexagon">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EC" sz="2400" dirty="0">
                <a:latin typeface="Arial" panose="020B0604020202020204" pitchFamily="34" charset="0"/>
                <a:cs typeface="Arial" panose="020B0604020202020204" pitchFamily="34" charset="0"/>
              </a:rPr>
              <a:t>                                                                                                                                                                                                                                                                                                                                                                                                                                                                                                                                                                                                                                                                                                                                                                                                                                             ORDENANZAS: 21 </a:t>
            </a:r>
          </a:p>
        </p:txBody>
      </p:sp>
      <p:sp>
        <p:nvSpPr>
          <p:cNvPr id="19" name="Hexágono 18"/>
          <p:cNvSpPr/>
          <p:nvPr/>
        </p:nvSpPr>
        <p:spPr>
          <a:xfrm>
            <a:off x="3684886" y="807734"/>
            <a:ext cx="7123144" cy="567305"/>
          </a:xfrm>
          <a:prstGeom prst="hexagon">
            <a:avLst/>
          </a:prstGeom>
          <a:solidFill>
            <a:srgbClr val="F1418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Arial" panose="020B0604020202020204" pitchFamily="34" charset="0"/>
                <a:cs typeface="Arial" panose="020B0604020202020204" pitchFamily="34" charset="0"/>
              </a:rPr>
              <a:t>SESIONES ORDINARIAS: 52</a:t>
            </a:r>
            <a:endParaRPr lang="es-EC" sz="2400" dirty="0">
              <a:latin typeface="Arial" panose="020B0604020202020204" pitchFamily="34" charset="0"/>
              <a:cs typeface="Arial" panose="020B0604020202020204" pitchFamily="34" charset="0"/>
            </a:endParaRPr>
          </a:p>
        </p:txBody>
      </p:sp>
      <p:sp>
        <p:nvSpPr>
          <p:cNvPr id="20" name="Hexágono 19"/>
          <p:cNvSpPr/>
          <p:nvPr/>
        </p:nvSpPr>
        <p:spPr>
          <a:xfrm>
            <a:off x="3434483" y="1747191"/>
            <a:ext cx="6937830" cy="651948"/>
          </a:xfrm>
          <a:prstGeom prst="hexagon">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Arial" panose="020B0604020202020204" pitchFamily="34" charset="0"/>
                <a:cs typeface="Arial" panose="020B0604020202020204" pitchFamily="34" charset="0"/>
              </a:rPr>
              <a:t>SESIONES EXTRAORDINARIAS: 02</a:t>
            </a:r>
            <a:endParaRPr lang="es-EC" sz="2400" dirty="0">
              <a:latin typeface="Arial" panose="020B0604020202020204" pitchFamily="34" charset="0"/>
              <a:cs typeface="Arial" panose="020B0604020202020204" pitchFamily="34" charset="0"/>
            </a:endParaRPr>
          </a:p>
        </p:txBody>
      </p:sp>
      <p:sp>
        <p:nvSpPr>
          <p:cNvPr id="21" name="Hexágono 20"/>
          <p:cNvSpPr/>
          <p:nvPr/>
        </p:nvSpPr>
        <p:spPr>
          <a:xfrm>
            <a:off x="2833324" y="2752867"/>
            <a:ext cx="7150761" cy="599589"/>
          </a:xfrm>
          <a:prstGeom prst="hexagon">
            <a:avLst/>
          </a:prstGeom>
          <a:solidFill>
            <a:srgbClr val="66CC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Arial" panose="020B0604020202020204" pitchFamily="34" charset="0"/>
                <a:cs typeface="Arial" panose="020B0604020202020204" pitchFamily="34" charset="0"/>
              </a:rPr>
              <a:t>SESIONES CONMEMORATIVAS: 01</a:t>
            </a:r>
            <a:endParaRPr lang="es-EC" sz="2400" dirty="0">
              <a:latin typeface="Arial" panose="020B0604020202020204" pitchFamily="34" charset="0"/>
              <a:cs typeface="Arial" panose="020B0604020202020204" pitchFamily="34" charset="0"/>
            </a:endParaRP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10" name="Hexágono 9"/>
          <p:cNvSpPr/>
          <p:nvPr/>
        </p:nvSpPr>
        <p:spPr>
          <a:xfrm>
            <a:off x="2147901" y="4766645"/>
            <a:ext cx="6888427" cy="677164"/>
          </a:xfrm>
          <a:prstGeom prst="hexagon">
            <a:avLst/>
          </a:prstGeom>
          <a:solidFill>
            <a:srgbClr val="CCFF3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EC" sz="2400" dirty="0">
                <a:latin typeface="Arial" panose="020B0604020202020204" pitchFamily="34" charset="0"/>
                <a:cs typeface="Arial" panose="020B0604020202020204" pitchFamily="34" charset="0"/>
              </a:rPr>
              <a:t>                                                                                                                                                                                                                                                                                                                                                                                                                                                                                                                                                                                                                                                                                                                                                                                                                                             CONVENIOS: 16 </a:t>
            </a:r>
          </a:p>
        </p:txBody>
      </p:sp>
      <p:sp>
        <p:nvSpPr>
          <p:cNvPr id="11" name="Hexágono 10"/>
          <p:cNvSpPr/>
          <p:nvPr/>
        </p:nvSpPr>
        <p:spPr>
          <a:xfrm>
            <a:off x="1674596" y="5910201"/>
            <a:ext cx="6888427" cy="677164"/>
          </a:xfrm>
          <a:prstGeom prst="hexagon">
            <a:avLst/>
          </a:prstGeom>
          <a:solidFill>
            <a:srgbClr val="7030A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EC" sz="2400" dirty="0">
                <a:latin typeface="Arial" panose="020B0604020202020204" pitchFamily="34" charset="0"/>
                <a:cs typeface="Arial" panose="020B0604020202020204" pitchFamily="34" charset="0"/>
              </a:rPr>
              <a:t>                                                                                                                                                                                                                                                                                                                                                                                                                                                                                                                                                                                                                                                                                                                                                                                                                                             AUDIENCIAS: 11 </a:t>
            </a:r>
          </a:p>
        </p:txBody>
      </p:sp>
    </p:spTree>
    <p:extLst>
      <p:ext uri="{BB962C8B-B14F-4D97-AF65-F5344CB8AC3E}">
        <p14:creationId xmlns:p14="http://schemas.microsoft.com/office/powerpoint/2010/main" val="2835186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314489" y="-2"/>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44488" y="2443356"/>
            <a:ext cx="2683931" cy="830997"/>
          </a:xfrm>
          <a:prstGeom prst="rect">
            <a:avLst/>
          </a:prstGeom>
          <a:noFill/>
        </p:spPr>
        <p:txBody>
          <a:bodyPr wrap="square" rtlCol="0">
            <a:spAutoFit/>
          </a:bodyPr>
          <a:lstStyle/>
          <a:p>
            <a:r>
              <a:rPr lang="es-EC" sz="2400" b="1" dirty="0">
                <a:solidFill>
                  <a:schemeClr val="accent5">
                    <a:lumMod val="50000"/>
                  </a:schemeClr>
                </a:solidFill>
                <a:latin typeface="Arial" panose="020B0604020202020204" pitchFamily="34" charset="0"/>
                <a:cs typeface="Arial" panose="020B0604020202020204" pitchFamily="34" charset="0"/>
              </a:rPr>
              <a:t>PROYECTOS DE</a:t>
            </a:r>
          </a:p>
          <a:p>
            <a:r>
              <a:rPr lang="es-EC" sz="2400" b="1" dirty="0">
                <a:solidFill>
                  <a:schemeClr val="accent5">
                    <a:lumMod val="50000"/>
                  </a:schemeClr>
                </a:solidFill>
                <a:latin typeface="Arial" panose="020B0604020202020204" pitchFamily="34" charset="0"/>
                <a:cs typeface="Arial" panose="020B0604020202020204" pitchFamily="34" charset="0"/>
              </a:rPr>
              <a:t>ORDENANZAS</a:t>
            </a:r>
            <a:endParaRPr lang="es-EC" sz="3200" b="1" dirty="0">
              <a:solidFill>
                <a:schemeClr val="accent5">
                  <a:lumMod val="50000"/>
                </a:schemeClr>
              </a:solidFill>
              <a:latin typeface="Arial" panose="020B0604020202020204" pitchFamily="34" charset="0"/>
              <a:cs typeface="Arial" panose="020B0604020202020204" pitchFamily="34" charset="0"/>
            </a:endParaRPr>
          </a:p>
        </p:txBody>
      </p:sp>
      <p:sp>
        <p:nvSpPr>
          <p:cNvPr id="26" name="Paralelogramo 25"/>
          <p:cNvSpPr/>
          <p:nvPr/>
        </p:nvSpPr>
        <p:spPr>
          <a:xfrm>
            <a:off x="3343908" y="1076167"/>
            <a:ext cx="7953076" cy="1276476"/>
          </a:xfrm>
          <a:prstGeom prst="parallelogram">
            <a:avLst/>
          </a:prstGeom>
          <a:solidFill>
            <a:schemeClr val="bg1"/>
          </a:solid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rgbClr val="00B050"/>
                </a:solidFill>
                <a:latin typeface="Arial" panose="020B0604020202020204" pitchFamily="34" charset="0"/>
                <a:cs typeface="Arial" panose="020B0604020202020204" pitchFamily="34" charset="0"/>
              </a:rPr>
              <a:t>ORDENANZA QUE REGULA EL CONTROL DE VECTORES EN EL CANTON GUALAQUIZA</a:t>
            </a:r>
          </a:p>
        </p:txBody>
      </p:sp>
      <p:sp>
        <p:nvSpPr>
          <p:cNvPr id="30" name="Paralelogramo 29"/>
          <p:cNvSpPr/>
          <p:nvPr/>
        </p:nvSpPr>
        <p:spPr>
          <a:xfrm>
            <a:off x="2728418" y="2925078"/>
            <a:ext cx="8121446" cy="1652344"/>
          </a:xfrm>
          <a:prstGeom prst="parallelogram">
            <a:avLst/>
          </a:prstGeom>
          <a:solidFill>
            <a:schemeClr val="bg1"/>
          </a:solid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rgbClr val="00B050"/>
                </a:solidFill>
                <a:latin typeface="Arial" panose="020B0604020202020204" pitchFamily="34" charset="0"/>
                <a:cs typeface="Arial" panose="020B0604020202020204" pitchFamily="34" charset="0"/>
              </a:rPr>
              <a:t>ORDENANZA QUE REGULA EL ANUNCIO DE LOS PROYECTOS OBJETO DE EXPROPIACIONES DEL GOBIERNO AUTONOMO DESCENTRALIZADO MUNICIPAL DEL CANTON GUALAQUIZA</a:t>
            </a:r>
          </a:p>
        </p:txBody>
      </p:sp>
      <p:sp>
        <p:nvSpPr>
          <p:cNvPr id="31" name="Paralelogramo 30"/>
          <p:cNvSpPr/>
          <p:nvPr/>
        </p:nvSpPr>
        <p:spPr>
          <a:xfrm>
            <a:off x="2337205" y="4985683"/>
            <a:ext cx="8138591" cy="1464054"/>
          </a:xfrm>
          <a:prstGeom prst="parallelogram">
            <a:avLst/>
          </a:prstGeom>
          <a:solidFill>
            <a:schemeClr val="bg1"/>
          </a:solid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rgbClr val="00B050"/>
                </a:solidFill>
                <a:latin typeface="Arial" panose="020B0604020202020204" pitchFamily="34" charset="0"/>
                <a:cs typeface="Arial" panose="020B0604020202020204" pitchFamily="34" charset="0"/>
              </a:rPr>
              <a:t>ORDENANZA DE FORTALECIMIENTO DE LAS DIRECTIVAS BARRIALES Y DEL COMITE GENERAL DE BARRIOS  DE LA CIUDAD DE GUALAQUIZA</a:t>
            </a:r>
          </a:p>
        </p:txBody>
      </p:sp>
      <p:sp>
        <p:nvSpPr>
          <p:cNvPr id="19" name="Hexágono 18"/>
          <p:cNvSpPr/>
          <p:nvPr/>
        </p:nvSpPr>
        <p:spPr>
          <a:xfrm>
            <a:off x="2737678" y="1268074"/>
            <a:ext cx="662609" cy="543321"/>
          </a:xfrm>
          <a:prstGeom prst="hexagon">
            <a:avLst/>
          </a:prstGeom>
          <a:solidFill>
            <a:srgbClr val="F1418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t>01</a:t>
            </a:r>
          </a:p>
        </p:txBody>
      </p:sp>
      <p:sp>
        <p:nvSpPr>
          <p:cNvPr id="20" name="Hexágono 19"/>
          <p:cNvSpPr/>
          <p:nvPr/>
        </p:nvSpPr>
        <p:spPr>
          <a:xfrm>
            <a:off x="2208113" y="3162445"/>
            <a:ext cx="662609" cy="543321"/>
          </a:xfrm>
          <a:prstGeom prst="hexagon">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t>02</a:t>
            </a:r>
          </a:p>
        </p:txBody>
      </p:sp>
      <p:sp>
        <p:nvSpPr>
          <p:cNvPr id="21" name="Hexágono 20"/>
          <p:cNvSpPr/>
          <p:nvPr/>
        </p:nvSpPr>
        <p:spPr>
          <a:xfrm>
            <a:off x="1816900" y="5174389"/>
            <a:ext cx="662609" cy="543321"/>
          </a:xfrm>
          <a:prstGeom prst="hexagon">
            <a:avLst/>
          </a:prstGeom>
          <a:solidFill>
            <a:srgbClr val="66CC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t>03</a:t>
            </a: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Tree>
    <p:extLst>
      <p:ext uri="{BB962C8B-B14F-4D97-AF65-F5344CB8AC3E}">
        <p14:creationId xmlns:p14="http://schemas.microsoft.com/office/powerpoint/2010/main" val="410259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271890" y="0"/>
            <a:ext cx="10688512" cy="6858000"/>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26" name="Paralelogramo 25"/>
          <p:cNvSpPr/>
          <p:nvPr/>
        </p:nvSpPr>
        <p:spPr>
          <a:xfrm>
            <a:off x="3051884" y="1772895"/>
            <a:ext cx="8298287" cy="1347676"/>
          </a:xfrm>
          <a:prstGeom prst="parallelogram">
            <a:avLst/>
          </a:prstGeom>
          <a:solidFill>
            <a:schemeClr val="bg1"/>
          </a:solid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rgbClr val="00B050"/>
                </a:solidFill>
                <a:latin typeface="Arial" panose="020B0604020202020204" pitchFamily="34" charset="0"/>
                <a:ea typeface="Calibri" panose="020F0502020204030204" pitchFamily="34" charset="0"/>
                <a:cs typeface="Arial" panose="020B0604020202020204" pitchFamily="34" charset="0"/>
              </a:rPr>
              <a:t>CONOCIMEIENTO, ANALISIS Y RESOLUCION DE LA ORDENANZA QUE REGULA LA ACTIVIDAD Y EL SERVICIO DE TRANSPORTE TERRESTRE TURISTICO EN EL CANTON GUALAQUIZA</a:t>
            </a:r>
          </a:p>
        </p:txBody>
      </p:sp>
      <p:sp>
        <p:nvSpPr>
          <p:cNvPr id="30" name="Paralelogramo 29"/>
          <p:cNvSpPr/>
          <p:nvPr/>
        </p:nvSpPr>
        <p:spPr>
          <a:xfrm>
            <a:off x="2363224" y="3925722"/>
            <a:ext cx="8505844" cy="1500709"/>
          </a:xfrm>
          <a:prstGeom prst="parallelogram">
            <a:avLst/>
          </a:prstGeom>
          <a:solidFill>
            <a:schemeClr val="bg1"/>
          </a:solid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rgbClr val="00B050"/>
                </a:solidFill>
                <a:latin typeface="Arial" panose="020B0604020202020204" pitchFamily="34" charset="0"/>
                <a:cs typeface="Arial" panose="020B0604020202020204" pitchFamily="34" charset="0"/>
              </a:rPr>
              <a:t>ORDENANZA PARA IMPULSAR EL ECOSISTEMA DEL EMPRENDIMIENTO, LA INNOVACION Y EL EMPLEO EN EL CANTON GUALAQUIZA</a:t>
            </a:r>
          </a:p>
        </p:txBody>
      </p:sp>
      <p:sp>
        <p:nvSpPr>
          <p:cNvPr id="19" name="Hexágono 18"/>
          <p:cNvSpPr/>
          <p:nvPr/>
        </p:nvSpPr>
        <p:spPr>
          <a:xfrm>
            <a:off x="2448873" y="1950833"/>
            <a:ext cx="662609" cy="543321"/>
          </a:xfrm>
          <a:prstGeom prst="hexagon">
            <a:avLst/>
          </a:prstGeom>
          <a:solidFill>
            <a:srgbClr val="F1418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t>04</a:t>
            </a:r>
          </a:p>
        </p:txBody>
      </p:sp>
      <p:sp>
        <p:nvSpPr>
          <p:cNvPr id="20" name="Hexágono 19"/>
          <p:cNvSpPr/>
          <p:nvPr/>
        </p:nvSpPr>
        <p:spPr>
          <a:xfrm>
            <a:off x="1814916" y="4393510"/>
            <a:ext cx="662609" cy="543321"/>
          </a:xfrm>
          <a:prstGeom prst="hexagon">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t>05</a:t>
            </a: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15" name="CuadroTexto 14"/>
          <p:cNvSpPr txBox="1"/>
          <p:nvPr/>
        </p:nvSpPr>
        <p:spPr>
          <a:xfrm>
            <a:off x="44488" y="2443356"/>
            <a:ext cx="2683931" cy="830997"/>
          </a:xfrm>
          <a:prstGeom prst="rect">
            <a:avLst/>
          </a:prstGeom>
          <a:noFill/>
        </p:spPr>
        <p:txBody>
          <a:bodyPr wrap="square" rtlCol="0">
            <a:spAutoFit/>
          </a:bodyPr>
          <a:lstStyle/>
          <a:p>
            <a:r>
              <a:rPr lang="es-EC" sz="2400" b="1" dirty="0">
                <a:solidFill>
                  <a:schemeClr val="accent5">
                    <a:lumMod val="50000"/>
                  </a:schemeClr>
                </a:solidFill>
                <a:latin typeface="Arial" panose="020B0604020202020204" pitchFamily="34" charset="0"/>
                <a:cs typeface="Arial" panose="020B0604020202020204" pitchFamily="34" charset="0"/>
              </a:rPr>
              <a:t>PROYECTOS DE</a:t>
            </a:r>
          </a:p>
          <a:p>
            <a:r>
              <a:rPr lang="es-EC" sz="2400" b="1" dirty="0">
                <a:solidFill>
                  <a:schemeClr val="accent5">
                    <a:lumMod val="50000"/>
                  </a:schemeClr>
                </a:solidFill>
                <a:latin typeface="Arial" panose="020B0604020202020204" pitchFamily="34" charset="0"/>
                <a:cs typeface="Arial" panose="020B0604020202020204" pitchFamily="34" charset="0"/>
              </a:rPr>
              <a:t>ORDENANZAS</a:t>
            </a:r>
            <a:endParaRPr lang="es-EC" sz="32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58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261527" y="43831"/>
            <a:ext cx="10688512" cy="6858000"/>
          </a:xfrm>
          <a:prstGeom prst="parallelogram">
            <a:avLst/>
          </a:prstGeom>
          <a:solidFill>
            <a:srgbClr val="00B0F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329159" y="2156638"/>
            <a:ext cx="2999662" cy="830997"/>
          </a:xfrm>
          <a:prstGeom prst="rect">
            <a:avLst/>
          </a:prstGeom>
          <a:noFill/>
        </p:spPr>
        <p:txBody>
          <a:bodyPr wrap="square" rtlCol="0">
            <a:spAutoFit/>
          </a:bodyPr>
          <a:lstStyle/>
          <a:p>
            <a:pPr algn="ctr"/>
            <a:r>
              <a:rPr lang="es-EC" sz="2400" b="1" dirty="0">
                <a:solidFill>
                  <a:schemeClr val="accent1">
                    <a:lumMod val="50000"/>
                  </a:schemeClr>
                </a:solidFill>
                <a:latin typeface="Arial" panose="020B0604020202020204" pitchFamily="34" charset="0"/>
                <a:cs typeface="Arial" panose="020B0604020202020204" pitchFamily="34" charset="0"/>
              </a:rPr>
              <a:t>REFORMA DE ORDENANZAS</a:t>
            </a:r>
          </a:p>
        </p:txBody>
      </p:sp>
      <p:sp>
        <p:nvSpPr>
          <p:cNvPr id="26" name="Paralelogramo 25"/>
          <p:cNvSpPr/>
          <p:nvPr/>
        </p:nvSpPr>
        <p:spPr>
          <a:xfrm>
            <a:off x="3177385" y="450906"/>
            <a:ext cx="8772654" cy="1816511"/>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PROYECTO DE LA PRIMERA REFORMA QUE SANCIONA Y PONE EN VIGENCIA EL PLAN DE DESARROLLO Y ORDENAMIENTO TERRITORIAL (PDOT) 2021-2033 Y EL PLAN DE USO Y GESTION DE SUELO (PUGS) 2021-2033 ALINEADO AL "Plan de creación de oportunidades 2021-2025".</a:t>
            </a:r>
          </a:p>
        </p:txBody>
      </p:sp>
      <p:sp>
        <p:nvSpPr>
          <p:cNvPr id="31" name="Paralelogramo 30"/>
          <p:cNvSpPr/>
          <p:nvPr/>
        </p:nvSpPr>
        <p:spPr>
          <a:xfrm>
            <a:off x="2846081" y="2567805"/>
            <a:ext cx="8216138" cy="1266530"/>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CONOCIMIENTO Y APROBACION EN PRIMER DEBATE DE LA SEGUNDA REFORMA A LA ORDENANZA SUSTITUTIVA QUE REGULA EL USO Y FUNCIONAMIENTO DEL TERMINAL TERRESTRE MUNICIPAL DE GUALAQUIZA</a:t>
            </a:r>
          </a:p>
        </p:txBody>
      </p:sp>
      <p:sp>
        <p:nvSpPr>
          <p:cNvPr id="32" name="Paralelogramo 31"/>
          <p:cNvSpPr/>
          <p:nvPr/>
        </p:nvSpPr>
        <p:spPr>
          <a:xfrm>
            <a:off x="2457424" y="4031562"/>
            <a:ext cx="8296718" cy="1283820"/>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CUARTA REFORMA A LA ORDENANZA  QUE REGULA EL COBRO DE LAS CONTRIBUCIONES ESPECIALES DE MEJORAS POR OBRAS EJECUTADAS POR EL GOBIERNO AUTONOMO DESCENTRALIZADO DE GUALAQUIZA</a:t>
            </a: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17" name="Anillo 16"/>
          <p:cNvSpPr/>
          <p:nvPr/>
        </p:nvSpPr>
        <p:spPr>
          <a:xfrm>
            <a:off x="2846081" y="450906"/>
            <a:ext cx="662609" cy="656076"/>
          </a:xfrm>
          <a:prstGeom prst="donut">
            <a:avLst/>
          </a:prstGeom>
          <a:solidFill>
            <a:srgbClr val="8A27A9">
              <a:alpha val="4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1</a:t>
            </a:r>
          </a:p>
        </p:txBody>
      </p:sp>
      <p:sp>
        <p:nvSpPr>
          <p:cNvPr id="18" name="Anillo 17"/>
          <p:cNvSpPr/>
          <p:nvPr/>
        </p:nvSpPr>
        <p:spPr>
          <a:xfrm>
            <a:off x="2339198" y="2588029"/>
            <a:ext cx="662609" cy="656076"/>
          </a:xfrm>
          <a:prstGeom prst="donut">
            <a:avLst/>
          </a:prstGeom>
          <a:solidFill>
            <a:srgbClr val="EF216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2</a:t>
            </a:r>
          </a:p>
        </p:txBody>
      </p:sp>
      <p:sp>
        <p:nvSpPr>
          <p:cNvPr id="23" name="Anillo 22"/>
          <p:cNvSpPr/>
          <p:nvPr/>
        </p:nvSpPr>
        <p:spPr>
          <a:xfrm>
            <a:off x="1884157" y="4288657"/>
            <a:ext cx="662609" cy="656076"/>
          </a:xfrm>
          <a:prstGeom prst="donut">
            <a:avLst/>
          </a:prstGeom>
          <a:solidFill>
            <a:schemeClr val="tx1">
              <a:lumMod val="95000"/>
              <a:lumOff val="5000"/>
              <a:alpha val="52000"/>
            </a:schemeClr>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3</a:t>
            </a:r>
          </a:p>
        </p:txBody>
      </p:sp>
      <p:sp>
        <p:nvSpPr>
          <p:cNvPr id="15" name="Paralelogramo 14"/>
          <p:cNvSpPr/>
          <p:nvPr/>
        </p:nvSpPr>
        <p:spPr>
          <a:xfrm>
            <a:off x="1995777" y="5466696"/>
            <a:ext cx="8296718" cy="1283820"/>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CONOCIMIENTO Y APROBACION EN PRIMER DEBATE DE LA TERCERA REFORMA A LA ORDENANZA SUSTITUTIVA QUE REGULA EL USO Y FUNCIONAMIENTO DEL TERMINAL TERRESTRE MUNICIPAL DE GUALAQUIZA</a:t>
            </a:r>
          </a:p>
        </p:txBody>
      </p:sp>
      <p:sp>
        <p:nvSpPr>
          <p:cNvPr id="16" name="Anillo 15"/>
          <p:cNvSpPr/>
          <p:nvPr/>
        </p:nvSpPr>
        <p:spPr>
          <a:xfrm>
            <a:off x="1545658" y="5661247"/>
            <a:ext cx="662609" cy="656076"/>
          </a:xfrm>
          <a:prstGeom prst="donut">
            <a:avLst/>
          </a:prstGeom>
          <a:solidFill>
            <a:schemeClr val="tx1">
              <a:lumMod val="95000"/>
              <a:lumOff val="5000"/>
              <a:alpha val="52000"/>
            </a:schemeClr>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4</a:t>
            </a:r>
          </a:p>
        </p:txBody>
      </p:sp>
    </p:spTree>
    <p:extLst>
      <p:ext uri="{BB962C8B-B14F-4D97-AF65-F5344CB8AC3E}">
        <p14:creationId xmlns:p14="http://schemas.microsoft.com/office/powerpoint/2010/main" val="3727179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319584" y="-2"/>
            <a:ext cx="10688512" cy="6858000"/>
          </a:xfrm>
          <a:prstGeom prst="parallelogram">
            <a:avLst/>
          </a:prstGeom>
          <a:solidFill>
            <a:srgbClr val="00B0F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329159" y="2156638"/>
            <a:ext cx="2999662" cy="830997"/>
          </a:xfrm>
          <a:prstGeom prst="rect">
            <a:avLst/>
          </a:prstGeom>
          <a:noFill/>
        </p:spPr>
        <p:txBody>
          <a:bodyPr wrap="square" rtlCol="0">
            <a:spAutoFit/>
          </a:bodyPr>
          <a:lstStyle/>
          <a:p>
            <a:pPr algn="ctr"/>
            <a:r>
              <a:rPr lang="es-EC" sz="2400" b="1" dirty="0">
                <a:solidFill>
                  <a:schemeClr val="accent5">
                    <a:lumMod val="50000"/>
                  </a:schemeClr>
                </a:solidFill>
                <a:latin typeface="Arial" panose="020B0604020202020204" pitchFamily="34" charset="0"/>
                <a:cs typeface="Arial" panose="020B0604020202020204" pitchFamily="34" charset="0"/>
              </a:rPr>
              <a:t>REFORMA DE ORDENANZAS</a:t>
            </a:r>
          </a:p>
        </p:txBody>
      </p:sp>
      <p:sp>
        <p:nvSpPr>
          <p:cNvPr id="26" name="Paralelogramo 25"/>
          <p:cNvSpPr/>
          <p:nvPr/>
        </p:nvSpPr>
        <p:spPr>
          <a:xfrm>
            <a:off x="3375454" y="580571"/>
            <a:ext cx="8098973" cy="1371044"/>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Lucida Bright" panose="02040602050505020304" pitchFamily="18" charset="0"/>
                <a:cs typeface="Arial" panose="020B0604020202020204" pitchFamily="34" charset="0"/>
              </a:rPr>
              <a:t>CONOCIMIENTO, ANALISIS Y RESOLUCION DE LA SEGUNDA REFORMA A LA ORDENANZA QUE SANCIONA Y PONE EN VIGENCIA EL PLAN DE ORDENAMIENTO TERRITORIAL (PDOT) 2021- 2033 Y EL PLAN DE USO Y GESTION DEL SUELO  2021-2033</a:t>
            </a:r>
          </a:p>
        </p:txBody>
      </p:sp>
      <p:sp>
        <p:nvSpPr>
          <p:cNvPr id="30" name="Paralelogramo 29"/>
          <p:cNvSpPr/>
          <p:nvPr/>
        </p:nvSpPr>
        <p:spPr>
          <a:xfrm>
            <a:off x="2860244" y="2156836"/>
            <a:ext cx="8153845" cy="2276571"/>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CONOCIMIENTO, ANALISIS Y RESOLUCION DE LA PRIMERA REFORMA A LA ORDENANZA SUSTITUTIVA QUE REGULA, PLANIFICA, CONTROLA Y GESTIONA LAS FACULTADES PARA EL DESARROLLO DE LAS ACTIVIDADES TURISTICAS EN EL CANTON GUALAQUIZA Y LA DETERMINACION DE LA TASA DE OTROGAMIENTO DE LA LICENCIA UNICA ANUAL DE FUNCIONAMIENTO</a:t>
            </a:r>
          </a:p>
        </p:txBody>
      </p:sp>
      <p:sp>
        <p:nvSpPr>
          <p:cNvPr id="31" name="Paralelogramo 30"/>
          <p:cNvSpPr/>
          <p:nvPr/>
        </p:nvSpPr>
        <p:spPr>
          <a:xfrm>
            <a:off x="2220686" y="4645128"/>
            <a:ext cx="8396145" cy="2001149"/>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CONOCIMIENTO, ANALISIS Y APROBACION DELA PRIMERA REFORMA A LA ORDENANZA DEL PRESUPUESTO GENERAL MUNICIPAL Y SU ANEXO PARA EL EJERCICIO DEL AÑO FISCAL 2022 DEL GOBIERNO AUTONOMO DESCENTRALIZADO DEL CANTON GUALAQUIZA</a:t>
            </a: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2" name="Anillo 1"/>
          <p:cNvSpPr/>
          <p:nvPr/>
        </p:nvSpPr>
        <p:spPr>
          <a:xfrm>
            <a:off x="2379827" y="2799947"/>
            <a:ext cx="662609" cy="656076"/>
          </a:xfrm>
          <a:prstGeom prst="donut">
            <a:avLst/>
          </a:prstGeom>
          <a:solidFill>
            <a:schemeClr val="accent2">
              <a:alpha val="46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6</a:t>
            </a:r>
          </a:p>
        </p:txBody>
      </p:sp>
      <p:sp>
        <p:nvSpPr>
          <p:cNvPr id="17" name="Anillo 16"/>
          <p:cNvSpPr/>
          <p:nvPr/>
        </p:nvSpPr>
        <p:spPr>
          <a:xfrm>
            <a:off x="2841785" y="900059"/>
            <a:ext cx="662609" cy="656076"/>
          </a:xfrm>
          <a:prstGeom prst="donut">
            <a:avLst/>
          </a:prstGeom>
          <a:solidFill>
            <a:srgbClr val="8A27A9">
              <a:alpha val="4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5</a:t>
            </a:r>
          </a:p>
        </p:txBody>
      </p:sp>
      <p:sp>
        <p:nvSpPr>
          <p:cNvPr id="18" name="Anillo 17"/>
          <p:cNvSpPr/>
          <p:nvPr/>
        </p:nvSpPr>
        <p:spPr>
          <a:xfrm>
            <a:off x="1717218" y="5207865"/>
            <a:ext cx="662609" cy="656076"/>
          </a:xfrm>
          <a:prstGeom prst="donut">
            <a:avLst/>
          </a:prstGeom>
          <a:solidFill>
            <a:srgbClr val="EF216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7</a:t>
            </a:r>
          </a:p>
        </p:txBody>
      </p:sp>
    </p:spTree>
    <p:extLst>
      <p:ext uri="{BB962C8B-B14F-4D97-AF65-F5344CB8AC3E}">
        <p14:creationId xmlns:p14="http://schemas.microsoft.com/office/powerpoint/2010/main" val="417137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319584" y="-2"/>
            <a:ext cx="10688512" cy="6858000"/>
          </a:xfrm>
          <a:prstGeom prst="parallelogram">
            <a:avLst/>
          </a:prstGeom>
          <a:solidFill>
            <a:srgbClr val="00B0F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329159" y="2156638"/>
            <a:ext cx="2999662" cy="830997"/>
          </a:xfrm>
          <a:prstGeom prst="rect">
            <a:avLst/>
          </a:prstGeom>
          <a:noFill/>
        </p:spPr>
        <p:txBody>
          <a:bodyPr wrap="square" rtlCol="0">
            <a:spAutoFit/>
          </a:bodyPr>
          <a:lstStyle/>
          <a:p>
            <a:pPr algn="ctr"/>
            <a:r>
              <a:rPr lang="es-EC" sz="2400" b="1" dirty="0">
                <a:solidFill>
                  <a:schemeClr val="accent5">
                    <a:lumMod val="50000"/>
                  </a:schemeClr>
                </a:solidFill>
                <a:latin typeface="Arial" panose="020B0604020202020204" pitchFamily="34" charset="0"/>
                <a:cs typeface="Arial" panose="020B0604020202020204" pitchFamily="34" charset="0"/>
              </a:rPr>
              <a:t>REFORMA DE ORDENANZAS</a:t>
            </a:r>
          </a:p>
        </p:txBody>
      </p:sp>
      <p:sp>
        <p:nvSpPr>
          <p:cNvPr id="26" name="Paralelogramo 25"/>
          <p:cNvSpPr/>
          <p:nvPr/>
        </p:nvSpPr>
        <p:spPr>
          <a:xfrm>
            <a:off x="3375454" y="580571"/>
            <a:ext cx="7978203" cy="2016418"/>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Lucida Bright" panose="02040602050505020304" pitchFamily="18" charset="0"/>
                <a:cs typeface="Arial" panose="020B0604020202020204" pitchFamily="34" charset="0"/>
              </a:rPr>
              <a:t>CONOCIMIENTO, ANALISIS DE LA SEPTIMA REFORMA A LA ORNENANZA SUSTITUTIVA QUE REGULA LA FORMULACION, APROBACION, Y EJECUCION DE PROYECTOS DE FRACCIONAMIENTO Y REESTRUCTURACION DE PREDIOS EN LAS AREAS URBANAS DEL CANTON GUALAQUIZA Y DE FRACCIONAMIENTOS DE PREDIOS RUSTICOS</a:t>
            </a:r>
          </a:p>
        </p:txBody>
      </p:sp>
      <p:sp>
        <p:nvSpPr>
          <p:cNvPr id="30" name="Paralelogramo 29"/>
          <p:cNvSpPr/>
          <p:nvPr/>
        </p:nvSpPr>
        <p:spPr>
          <a:xfrm>
            <a:off x="2841785" y="2916477"/>
            <a:ext cx="7866742" cy="1359599"/>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CONOCIMIENTO ANALISIS Y APROBACION DE LA CUARTA REFORMA A LA ORDENANZA SUSTITUTIVA QUE REGULA EL USO Y FUNCIONAMIENTO DEL TERMINAL TERRESTRE MUNICIPAL DE GUALAQUIZA</a:t>
            </a:r>
          </a:p>
        </p:txBody>
      </p:sp>
      <p:sp>
        <p:nvSpPr>
          <p:cNvPr id="31" name="Paralelogramo 30"/>
          <p:cNvSpPr/>
          <p:nvPr/>
        </p:nvSpPr>
        <p:spPr>
          <a:xfrm>
            <a:off x="2379828" y="4550233"/>
            <a:ext cx="8026916" cy="1908624"/>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CONOCIMIENTO, ANALISIS Y RESOLUCION DE LA SEGUNDA REFORMA A LA ORDENANZA DEL PRESUPUESTO GENERAL MUNICIPAL Y SUS ANEXOS, PARA EL EJERSICIO FISCAL DEL AÑO 2022 DEL GOBIERNO AUTONOMO DESCENTRALIZADO MUNICIPAL DE GUALAQUIZA.</a:t>
            </a: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2" name="Anillo 1"/>
          <p:cNvSpPr/>
          <p:nvPr/>
        </p:nvSpPr>
        <p:spPr>
          <a:xfrm>
            <a:off x="2179176" y="3163278"/>
            <a:ext cx="662609" cy="656076"/>
          </a:xfrm>
          <a:prstGeom prst="donut">
            <a:avLst/>
          </a:prstGeom>
          <a:solidFill>
            <a:schemeClr val="accent2">
              <a:alpha val="46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9</a:t>
            </a:r>
          </a:p>
        </p:txBody>
      </p:sp>
      <p:sp>
        <p:nvSpPr>
          <p:cNvPr id="17" name="Anillo 16"/>
          <p:cNvSpPr/>
          <p:nvPr/>
        </p:nvSpPr>
        <p:spPr>
          <a:xfrm>
            <a:off x="2802483" y="1155319"/>
            <a:ext cx="662609" cy="656076"/>
          </a:xfrm>
          <a:prstGeom prst="donut">
            <a:avLst/>
          </a:prstGeom>
          <a:solidFill>
            <a:srgbClr val="8A27A9">
              <a:alpha val="4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8</a:t>
            </a:r>
          </a:p>
        </p:txBody>
      </p:sp>
      <p:sp>
        <p:nvSpPr>
          <p:cNvPr id="18" name="Anillo 17"/>
          <p:cNvSpPr/>
          <p:nvPr/>
        </p:nvSpPr>
        <p:spPr>
          <a:xfrm>
            <a:off x="1717218" y="5207865"/>
            <a:ext cx="779239" cy="728478"/>
          </a:xfrm>
          <a:prstGeom prst="donut">
            <a:avLst/>
          </a:prstGeom>
          <a:solidFill>
            <a:srgbClr val="EF216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10</a:t>
            </a:r>
          </a:p>
        </p:txBody>
      </p:sp>
    </p:spTree>
    <p:extLst>
      <p:ext uri="{BB962C8B-B14F-4D97-AF65-F5344CB8AC3E}">
        <p14:creationId xmlns:p14="http://schemas.microsoft.com/office/powerpoint/2010/main" val="110796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aralelogramo 33"/>
          <p:cNvSpPr/>
          <p:nvPr/>
        </p:nvSpPr>
        <p:spPr>
          <a:xfrm>
            <a:off x="1377641" y="-2"/>
            <a:ext cx="10688512" cy="6858000"/>
          </a:xfrm>
          <a:prstGeom prst="parallelogram">
            <a:avLst/>
          </a:prstGeom>
          <a:solidFill>
            <a:srgbClr val="00B0F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13" name="CuadroTexto 12"/>
          <p:cNvSpPr txBox="1"/>
          <p:nvPr/>
        </p:nvSpPr>
        <p:spPr>
          <a:xfrm>
            <a:off x="-329159" y="2156638"/>
            <a:ext cx="2999662" cy="830997"/>
          </a:xfrm>
          <a:prstGeom prst="rect">
            <a:avLst/>
          </a:prstGeom>
          <a:noFill/>
        </p:spPr>
        <p:txBody>
          <a:bodyPr wrap="square" rtlCol="0">
            <a:spAutoFit/>
          </a:bodyPr>
          <a:lstStyle/>
          <a:p>
            <a:pPr algn="ctr"/>
            <a:r>
              <a:rPr lang="es-EC" sz="2400" b="1" dirty="0">
                <a:solidFill>
                  <a:schemeClr val="accent5">
                    <a:lumMod val="50000"/>
                  </a:schemeClr>
                </a:solidFill>
                <a:latin typeface="Arial" panose="020B0604020202020204" pitchFamily="34" charset="0"/>
                <a:cs typeface="Arial" panose="020B0604020202020204" pitchFamily="34" charset="0"/>
              </a:rPr>
              <a:t>REFORMA DE ORDENANZAS</a:t>
            </a:r>
          </a:p>
        </p:txBody>
      </p:sp>
      <p:sp>
        <p:nvSpPr>
          <p:cNvPr id="26" name="Paralelogramo 25"/>
          <p:cNvSpPr/>
          <p:nvPr/>
        </p:nvSpPr>
        <p:spPr>
          <a:xfrm>
            <a:off x="3375454" y="580571"/>
            <a:ext cx="8098973" cy="1371044"/>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Lucida Bright" panose="02040602050505020304" pitchFamily="18" charset="0"/>
                <a:cs typeface="Arial" panose="020B0604020202020204" pitchFamily="34" charset="0"/>
              </a:rPr>
              <a:t>SEGUNDA REFORMA A LA ORDENANZA DE FIJACION Y COBRO DE TASAS POR CONCESION Y RENOVACION DE LA LICENCIA UNICA ANUAL DE FUNCIONAMIENTO A LOS ESTABLECIMIENTOS TURISTICOS DEL CANTON GUALAQUIZA</a:t>
            </a:r>
          </a:p>
        </p:txBody>
      </p:sp>
      <p:sp>
        <p:nvSpPr>
          <p:cNvPr id="30" name="Paralelogramo 29"/>
          <p:cNvSpPr/>
          <p:nvPr/>
        </p:nvSpPr>
        <p:spPr>
          <a:xfrm>
            <a:off x="3235178" y="2142144"/>
            <a:ext cx="7967413" cy="1224993"/>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a:solidFill>
                  <a:srgbClr val="00B050"/>
                </a:solidFill>
                <a:latin typeface="Arial" panose="020B0604020202020204" pitchFamily="34" charset="0"/>
                <a:ea typeface="Calibri" panose="020F0502020204030204" pitchFamily="34" charset="0"/>
                <a:cs typeface="Arial" panose="020B0604020202020204" pitchFamily="34" charset="0"/>
              </a:rPr>
              <a:t>PRIMERA REFORMA A LA ORDENANZA DE FORTALECIMIENTO DE LAS DIRECTIVAS BARRIALES Y DEL COMITE GENERAL DE BARRIOS  DE LA CIUDAD DE GUALAQUIZA</a:t>
            </a:r>
            <a:endParaRPr lang="es-ES" b="1"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31" name="Paralelogramo 30"/>
          <p:cNvSpPr/>
          <p:nvPr/>
        </p:nvSpPr>
        <p:spPr>
          <a:xfrm>
            <a:off x="2841785" y="3483981"/>
            <a:ext cx="8156860" cy="1871789"/>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a:solidFill>
                  <a:srgbClr val="00B050"/>
                </a:solidFill>
                <a:latin typeface="Arial" panose="020B0604020202020204" pitchFamily="34" charset="0"/>
                <a:ea typeface="Calibri" panose="020F0502020204030204" pitchFamily="34" charset="0"/>
                <a:cs typeface="Arial" panose="020B0604020202020204" pitchFamily="34" charset="0"/>
              </a:rPr>
              <a:t>CONOCIMIENTO, ANALISIS Y RESOLUCION DE LA TERCERA REFORMA A LA ORDENANZA DEL PRESUPUESTO GENERAL MUNICIPAL Y SUS ANEXOS, PARA EL EJERSICIO FISCAL DEL AÑO 2022 DEL GOBIERNO AUTONOMO DESCENTRALIZADO MUNICIPAL DE GUALAQUIZA.</a:t>
            </a:r>
            <a:endParaRPr lang="es-ES" b="1"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35" name="Pentágono 34"/>
          <p:cNvSpPr/>
          <p:nvPr/>
        </p:nvSpPr>
        <p:spPr>
          <a:xfrm rot="5400000">
            <a:off x="11189720" y="405604"/>
            <a:ext cx="1407884" cy="596677"/>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Pentágono 35"/>
          <p:cNvSpPr/>
          <p:nvPr/>
        </p:nvSpPr>
        <p:spPr>
          <a:xfrm rot="5400000">
            <a:off x="10593042" y="405603"/>
            <a:ext cx="1407884" cy="596677"/>
          </a:xfrm>
          <a:prstGeom prst="homePlat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16" y="70956"/>
            <a:ext cx="1446280" cy="1740439"/>
          </a:xfrm>
          <a:prstGeom prst="rect">
            <a:avLst/>
          </a:prstGeom>
        </p:spPr>
      </p:pic>
      <p:sp>
        <p:nvSpPr>
          <p:cNvPr id="2" name="Anillo 1"/>
          <p:cNvSpPr/>
          <p:nvPr/>
        </p:nvSpPr>
        <p:spPr>
          <a:xfrm>
            <a:off x="2478927" y="2412040"/>
            <a:ext cx="813316" cy="733683"/>
          </a:xfrm>
          <a:prstGeom prst="donut">
            <a:avLst/>
          </a:prstGeom>
          <a:solidFill>
            <a:schemeClr val="accent2">
              <a:alpha val="46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12</a:t>
            </a:r>
          </a:p>
        </p:txBody>
      </p:sp>
      <p:sp>
        <p:nvSpPr>
          <p:cNvPr id="17" name="Anillo 16"/>
          <p:cNvSpPr/>
          <p:nvPr/>
        </p:nvSpPr>
        <p:spPr>
          <a:xfrm>
            <a:off x="2841785" y="900058"/>
            <a:ext cx="786786" cy="710783"/>
          </a:xfrm>
          <a:prstGeom prst="donut">
            <a:avLst/>
          </a:prstGeom>
          <a:solidFill>
            <a:srgbClr val="8A27A9">
              <a:alpha val="4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11</a:t>
            </a:r>
          </a:p>
        </p:txBody>
      </p:sp>
      <p:sp>
        <p:nvSpPr>
          <p:cNvPr id="18" name="Anillo 17"/>
          <p:cNvSpPr/>
          <p:nvPr/>
        </p:nvSpPr>
        <p:spPr>
          <a:xfrm>
            <a:off x="2091832" y="3998641"/>
            <a:ext cx="793753" cy="728478"/>
          </a:xfrm>
          <a:prstGeom prst="donut">
            <a:avLst/>
          </a:prstGeom>
          <a:solidFill>
            <a:srgbClr val="EF216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13</a:t>
            </a:r>
          </a:p>
        </p:txBody>
      </p:sp>
      <p:sp>
        <p:nvSpPr>
          <p:cNvPr id="14" name="Paralelogramo 13"/>
          <p:cNvSpPr/>
          <p:nvPr/>
        </p:nvSpPr>
        <p:spPr>
          <a:xfrm>
            <a:off x="2478927" y="5472541"/>
            <a:ext cx="7967413" cy="1385457"/>
          </a:xfrm>
          <a:prstGeom prst="parallelogram">
            <a:avLst/>
          </a:prstGeom>
          <a:solidFill>
            <a:schemeClr val="bg1"/>
          </a:solidFill>
          <a:ln w="317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QUINTA REFORMA A LA ORDENANZA  QUE REGULA EL COBRO DE LAS CONTRIBUCIONES ESPECIALES DE MEJORAS POR OBRAS EJECUTADAS POR EL GOBIERNOAUTONOO DESCENTRALIZADO DE GUALAQUIZA</a:t>
            </a:r>
          </a:p>
        </p:txBody>
      </p:sp>
      <p:sp>
        <p:nvSpPr>
          <p:cNvPr id="15" name="Anillo 14"/>
          <p:cNvSpPr/>
          <p:nvPr/>
        </p:nvSpPr>
        <p:spPr>
          <a:xfrm>
            <a:off x="1694955" y="5631183"/>
            <a:ext cx="793753" cy="728478"/>
          </a:xfrm>
          <a:prstGeom prst="donut">
            <a:avLst/>
          </a:prstGeom>
          <a:solidFill>
            <a:srgbClr val="EF216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rPr>
              <a:t>14</a:t>
            </a:r>
          </a:p>
        </p:txBody>
      </p:sp>
    </p:spTree>
    <p:extLst>
      <p:ext uri="{BB962C8B-B14F-4D97-AF65-F5344CB8AC3E}">
        <p14:creationId xmlns:p14="http://schemas.microsoft.com/office/powerpoint/2010/main" val="36250940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3594</TotalTime>
  <Words>2298</Words>
  <Application>Microsoft Office PowerPoint</Application>
  <PresentationFormat>Panorámica</PresentationFormat>
  <Paragraphs>122</Paragraphs>
  <Slides>26</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Calibri</vt:lpstr>
      <vt:lpstr>Calibri Light</vt:lpstr>
      <vt:lpstr>Wingdings 3</vt:lpstr>
      <vt:lpstr>Tema de Office</vt:lpstr>
      <vt:lpstr>Presentación de PowerPoint</vt:lpstr>
      <vt:lpstr>Art. 58.- Atribuciones de los concejales o concejalas:  a) Intervenir con voz y voto en las sesiones y deliberaciones del concejo municipal;  b) Presentar proyectos de ordenanzas cantonales, en el ámbito de competencia del gobierno autónomo descentralizado municipal;  c) Intervenir en el consejo cantonal de planificación y en las comisiones, delegaciones y representaciones que designe el concejo municipal; y,  d) Fiscalizar las acciones del ejecutivo cantonal de acuerdo con este Código y la ley.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YUMINSAJRUME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2021</dc:title>
  <dc:creator>USUARIO</dc:creator>
  <cp:lastModifiedBy>USUARIO</cp:lastModifiedBy>
  <cp:revision>108</cp:revision>
  <dcterms:created xsi:type="dcterms:W3CDTF">2022-04-12T12:57:35Z</dcterms:created>
  <dcterms:modified xsi:type="dcterms:W3CDTF">2023-04-27T19:44:28Z</dcterms:modified>
</cp:coreProperties>
</file>